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80" r:id="rId3"/>
    <p:sldId id="271" r:id="rId4"/>
    <p:sldId id="264" r:id="rId5"/>
    <p:sldId id="274" r:id="rId6"/>
    <p:sldId id="262" r:id="rId7"/>
    <p:sldId id="263" r:id="rId8"/>
    <p:sldId id="257" r:id="rId9"/>
    <p:sldId id="282" r:id="rId10"/>
    <p:sldId id="272" r:id="rId11"/>
    <p:sldId id="273" r:id="rId12"/>
    <p:sldId id="277" r:id="rId13"/>
    <p:sldId id="284" r:id="rId14"/>
  </p:sldIdLst>
  <p:sldSz cx="12192000" cy="6858000"/>
  <p:notesSz cx="6797675" cy="9926638"/>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FE9FF82D-E969-44A8-8D53-90FD00E52EC9}">
          <p14:sldIdLst>
            <p14:sldId id="280"/>
            <p14:sldId id="271"/>
            <p14:sldId id="264"/>
            <p14:sldId id="274"/>
            <p14:sldId id="262"/>
            <p14:sldId id="263"/>
            <p14:sldId id="257"/>
          </p14:sldIdLst>
        </p14:section>
        <p14:section name="Sekcja bez tytułu" id="{1B0656CF-7BA5-490C-A771-7DE1D9E65E3A}">
          <p14:sldIdLst>
            <p14:sldId id="282"/>
            <p14:sldId id="272"/>
            <p14:sldId id="273"/>
            <p14:sldId id="277"/>
            <p14:sldId id="28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bara Wszol" initials="BW" lastIdx="1" clrIdx="0">
    <p:extLst>
      <p:ext uri="{19B8F6BF-5375-455C-9EA6-DF929625EA0E}">
        <p15:presenceInfo xmlns:p15="http://schemas.microsoft.com/office/powerpoint/2012/main" userId="S-1-5-21-565800112-2714554649-3938929305-11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6FC04"/>
    <a:srgbClr val="A66500"/>
    <a:srgbClr val="BCCA02"/>
    <a:srgbClr val="007BB8"/>
    <a:srgbClr val="A3DBFF"/>
    <a:srgbClr val="63A4F7"/>
    <a:srgbClr val="227ACB"/>
    <a:srgbClr val="76E3FF"/>
    <a:srgbClr val="DC3939"/>
    <a:srgbClr val="FFD1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929F9F4-4A8F-4326-A1B4-22849713DDAB}" styleName="Styl ciemny 1 — Ak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660B408-B3CF-4A94-85FC-2B1E0A45F4A2}" styleName="Styl ciemny 2 - Akcent 1/Ak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7292A2E-F333-43FB-9621-5CBBE7FDCDCB}" styleName="Styl jasny 2 — Ak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035" autoAdjust="0"/>
  </p:normalViewPr>
  <p:slideViewPr>
    <p:cSldViewPr snapToGrid="0">
      <p:cViewPr varScale="1">
        <p:scale>
          <a:sx n="104" d="100"/>
          <a:sy n="104" d="100"/>
        </p:scale>
        <p:origin x="73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pl-PL" b="1" dirty="0">
                <a:solidFill>
                  <a:schemeClr val="tx1"/>
                </a:solidFill>
              </a:rPr>
              <a:t>Wyłączenia z ewidencji 04-2025</a:t>
            </a:r>
          </a:p>
        </c:rich>
      </c:tx>
      <c:layout>
        <c:manualLayout>
          <c:xMode val="edge"/>
          <c:yMode val="edge"/>
          <c:x val="9.4580235173459079E-2"/>
          <c:y val="3.6871198824103231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127323417058022E-2"/>
          <c:y val="0.11860684933324928"/>
          <c:w val="0.51736105476453986"/>
          <c:h val="0.8084230159230491"/>
        </c:manualLayout>
      </c:layout>
      <c:bar3DChart>
        <c:barDir val="col"/>
        <c:grouping val="stacked"/>
        <c:varyColors val="0"/>
        <c:ser>
          <c:idx val="0"/>
          <c:order val="0"/>
          <c:tx>
            <c:strRef>
              <c:f>Arkusz1!$B$1</c:f>
              <c:strCache>
                <c:ptCount val="1"/>
                <c:pt idx="0">
                  <c:v>podjęcia pracy</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Arkusz1!$B$2</c:f>
              <c:numCache>
                <c:formatCode>General</c:formatCode>
                <c:ptCount val="1"/>
                <c:pt idx="0">
                  <c:v>171</c:v>
                </c:pt>
              </c:numCache>
            </c:numRef>
          </c:val>
          <c:extLst>
            <c:ext xmlns:c16="http://schemas.microsoft.com/office/drawing/2014/chart" uri="{C3380CC4-5D6E-409C-BE32-E72D297353CC}">
              <c16:uniqueId val="{00000000-6022-4CD7-8043-B65C029219DF}"/>
            </c:ext>
          </c:extLst>
        </c:ser>
        <c:ser>
          <c:idx val="1"/>
          <c:order val="1"/>
          <c:tx>
            <c:strRef>
              <c:f>Arkusz1!$C$1</c:f>
              <c:strCache>
                <c:ptCount val="1"/>
                <c:pt idx="0">
                  <c:v>rozpoczęcie szkolenia</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Arkusz1!$C$2</c:f>
              <c:numCache>
                <c:formatCode>General</c:formatCode>
                <c:ptCount val="1"/>
                <c:pt idx="0">
                  <c:v>14</c:v>
                </c:pt>
              </c:numCache>
            </c:numRef>
          </c:val>
          <c:extLst>
            <c:ext xmlns:c16="http://schemas.microsoft.com/office/drawing/2014/chart" uri="{C3380CC4-5D6E-409C-BE32-E72D297353CC}">
              <c16:uniqueId val="{00000001-6022-4CD7-8043-B65C029219DF}"/>
            </c:ext>
          </c:extLst>
        </c:ser>
        <c:ser>
          <c:idx val="2"/>
          <c:order val="2"/>
          <c:tx>
            <c:strRef>
              <c:f>Arkusz1!$D$1</c:f>
              <c:strCache>
                <c:ptCount val="1"/>
                <c:pt idx="0">
                  <c:v>rozpoczęcie stażu</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Arkusz1!$D$2</c:f>
              <c:numCache>
                <c:formatCode>General</c:formatCode>
                <c:ptCount val="1"/>
                <c:pt idx="0">
                  <c:v>33</c:v>
                </c:pt>
              </c:numCache>
            </c:numRef>
          </c:val>
          <c:extLst>
            <c:ext xmlns:c16="http://schemas.microsoft.com/office/drawing/2014/chart" uri="{C3380CC4-5D6E-409C-BE32-E72D297353CC}">
              <c16:uniqueId val="{00000002-6022-4CD7-8043-B65C029219DF}"/>
            </c:ext>
          </c:extLst>
        </c:ser>
        <c:ser>
          <c:idx val="3"/>
          <c:order val="3"/>
          <c:tx>
            <c:strRef>
              <c:f>Arkusz1!$E$1</c:f>
              <c:strCache>
                <c:ptCount val="1"/>
                <c:pt idx="0">
                  <c:v>niepotwierdzenie dotowości do podjęcia pracy</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Arkusz1!$E$2</c:f>
              <c:numCache>
                <c:formatCode>General</c:formatCode>
                <c:ptCount val="1"/>
                <c:pt idx="0">
                  <c:v>40</c:v>
                </c:pt>
              </c:numCache>
            </c:numRef>
          </c:val>
          <c:extLst>
            <c:ext xmlns:c16="http://schemas.microsoft.com/office/drawing/2014/chart" uri="{C3380CC4-5D6E-409C-BE32-E72D297353CC}">
              <c16:uniqueId val="{00000003-6022-4CD7-8043-B65C029219DF}"/>
            </c:ext>
          </c:extLst>
        </c:ser>
        <c:ser>
          <c:idx val="4"/>
          <c:order val="4"/>
          <c:tx>
            <c:strRef>
              <c:f>Arkusz1!$F$1</c:f>
              <c:strCache>
                <c:ptCount val="1"/>
                <c:pt idx="0">
                  <c:v>dobrowolna rezygnacja ze statusu bezrobotnego</c:v>
                </c:pt>
              </c:strCache>
            </c:strRef>
          </c:tx>
          <c:spPr>
            <a:solidFill>
              <a:schemeClr val="accent5"/>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Arkusz1!$F$2</c:f>
              <c:numCache>
                <c:formatCode>General</c:formatCode>
                <c:ptCount val="1"/>
                <c:pt idx="0">
                  <c:v>18</c:v>
                </c:pt>
              </c:numCache>
            </c:numRef>
          </c:val>
          <c:extLst>
            <c:ext xmlns:c16="http://schemas.microsoft.com/office/drawing/2014/chart" uri="{C3380CC4-5D6E-409C-BE32-E72D297353CC}">
              <c16:uniqueId val="{00000004-6022-4CD7-8043-B65C029219DF}"/>
            </c:ext>
          </c:extLst>
        </c:ser>
        <c:ser>
          <c:idx val="5"/>
          <c:order val="5"/>
          <c:tx>
            <c:strRef>
              <c:f>Arkusz1!$G$1</c:f>
              <c:strCache>
                <c:ptCount val="1"/>
                <c:pt idx="0">
                  <c:v>wiek emerytalny, okołoemerytalny, rentowy</c:v>
                </c:pt>
              </c:strCache>
            </c:strRef>
          </c:tx>
          <c:spPr>
            <a:solidFill>
              <a:schemeClr val="accent6"/>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Arkusz1!$G$2</c:f>
              <c:numCache>
                <c:formatCode>General</c:formatCode>
                <c:ptCount val="1"/>
                <c:pt idx="0">
                  <c:v>4</c:v>
                </c:pt>
              </c:numCache>
            </c:numRef>
          </c:val>
          <c:extLst>
            <c:ext xmlns:c16="http://schemas.microsoft.com/office/drawing/2014/chart" uri="{C3380CC4-5D6E-409C-BE32-E72D297353CC}">
              <c16:uniqueId val="{00000005-6022-4CD7-8043-B65C029219DF}"/>
            </c:ext>
          </c:extLst>
        </c:ser>
        <c:ser>
          <c:idx val="6"/>
          <c:order val="6"/>
          <c:tx>
            <c:strRef>
              <c:f>Arkusz1!$H$1</c:f>
              <c:strCache>
                <c:ptCount val="1"/>
                <c:pt idx="0">
                  <c:v>inne</c:v>
                </c:pt>
              </c:strCache>
            </c:strRef>
          </c:tx>
          <c:spPr>
            <a:solidFill>
              <a:schemeClr val="accent1">
                <a:lumMod val="60000"/>
              </a:schemeClr>
            </a:solidFill>
            <a:ln>
              <a:noFill/>
            </a:ln>
            <a:effectLst/>
            <a:sp3d/>
          </c:spPr>
          <c:invertIfNegative val="0"/>
          <c:dLbls>
            <c:dLbl>
              <c:idx val="0"/>
              <c:layout>
                <c:manualLayout>
                  <c:x val="-2.5994339783682063E-3"/>
                  <c:y val="-6.9319921318219138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FB37-482F-9DCD-8D67FB23094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Arkusz1!$H$2</c:f>
              <c:numCache>
                <c:formatCode>General</c:formatCode>
                <c:ptCount val="1"/>
                <c:pt idx="0">
                  <c:v>21</c:v>
                </c:pt>
              </c:numCache>
            </c:numRef>
          </c:val>
          <c:extLst>
            <c:ext xmlns:c16="http://schemas.microsoft.com/office/drawing/2014/chart" uri="{C3380CC4-5D6E-409C-BE32-E72D297353CC}">
              <c16:uniqueId val="{00000006-6022-4CD7-8043-B65C029219DF}"/>
            </c:ext>
          </c:extLst>
        </c:ser>
        <c:dLbls>
          <c:showLegendKey val="0"/>
          <c:showVal val="0"/>
          <c:showCatName val="0"/>
          <c:showSerName val="0"/>
          <c:showPercent val="0"/>
          <c:showBubbleSize val="0"/>
        </c:dLbls>
        <c:gapWidth val="150"/>
        <c:shape val="box"/>
        <c:axId val="457482024"/>
        <c:axId val="457480584"/>
        <c:axId val="0"/>
      </c:bar3DChart>
      <c:catAx>
        <c:axId val="4574820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crossAx val="457480584"/>
        <c:crosses val="autoZero"/>
        <c:auto val="1"/>
        <c:lblAlgn val="ctr"/>
        <c:lblOffset val="100"/>
        <c:noMultiLvlLbl val="0"/>
      </c:catAx>
      <c:valAx>
        <c:axId val="457480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57482024"/>
        <c:crosses val="autoZero"/>
        <c:crossBetween val="between"/>
      </c:valAx>
      <c:spPr>
        <a:noFill/>
        <a:ln>
          <a:noFill/>
        </a:ln>
        <a:effectLst/>
      </c:spPr>
    </c:plotArea>
    <c:legend>
      <c:legendPos val="r"/>
      <c:layout>
        <c:manualLayout>
          <c:xMode val="edge"/>
          <c:yMode val="edge"/>
          <c:x val="0.50551868020801205"/>
          <c:y val="0.21365216607344148"/>
          <c:w val="0.47370263171198929"/>
          <c:h val="0.6489598153376019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r>
              <a:rPr lang="pl-PL" sz="1400" b="1" dirty="0">
                <a:solidFill>
                  <a:schemeClr val="tx1"/>
                </a:solidFill>
              </a:rPr>
              <a:t>Dynamika</a:t>
            </a:r>
            <a:r>
              <a:rPr lang="pl-PL" sz="1400" b="1" baseline="0" dirty="0">
                <a:solidFill>
                  <a:schemeClr val="tx1"/>
                </a:solidFill>
              </a:rPr>
              <a:t> ludności w powiecie dąbrowskim</a:t>
            </a:r>
            <a:br>
              <a:rPr lang="pl-PL" sz="1400" b="1" baseline="0" dirty="0">
                <a:solidFill>
                  <a:schemeClr val="tx1"/>
                </a:solidFill>
              </a:rPr>
            </a:br>
            <a:r>
              <a:rPr lang="pl-PL" sz="1400" b="1" baseline="0" dirty="0">
                <a:solidFill>
                  <a:schemeClr val="tx1"/>
                </a:solidFill>
              </a:rPr>
              <a:t>12-2024/12-2023</a:t>
            </a:r>
            <a:endParaRPr lang="en-US" sz="1400" b="1" dirty="0">
              <a:solidFill>
                <a:schemeClr val="tx1"/>
              </a:solidFill>
            </a:endParaRPr>
          </a:p>
        </c:rich>
      </c:tx>
      <c:layout>
        <c:manualLayout>
          <c:xMode val="edge"/>
          <c:yMode val="edge"/>
          <c:x val="0.22891800218797856"/>
          <c:y val="2.5044687396296471E-2"/>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6172240475292832"/>
          <c:y val="0.17902920652296919"/>
          <c:w val="0.81045485695985686"/>
          <c:h val="0.71643317825000341"/>
        </c:manualLayout>
      </c:layout>
      <c:barChart>
        <c:barDir val="col"/>
        <c:grouping val="clustered"/>
        <c:varyColors val="0"/>
        <c:ser>
          <c:idx val="0"/>
          <c:order val="0"/>
          <c:tx>
            <c:strRef>
              <c:f>Arkusz1!$B$1</c:f>
              <c:strCache>
                <c:ptCount val="1"/>
                <c:pt idx="0">
                  <c:v>wzrost/spadek</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dLbl>
              <c:idx val="1"/>
              <c:layout>
                <c:manualLayout>
                  <c:x val="3.0259651637547509E-3"/>
                  <c:y val="-0.1002419579810840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BEB-4383-B6E2-A60CFEC32326}"/>
                </c:ext>
              </c:extLst>
            </c:dLbl>
            <c:dLbl>
              <c:idx val="3"/>
              <c:layout>
                <c:manualLayout>
                  <c:x val="0"/>
                  <c:y val="-8.591549264011585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BEB-4383-B6E2-A60CFEC32326}"/>
                </c:ext>
              </c:extLst>
            </c:dLbl>
            <c:dLbl>
              <c:idx val="4"/>
              <c:layout>
                <c:manualLayout>
                  <c:x val="3.0259651637547509E-3"/>
                  <c:y val="-4.86892796309447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BEB-4383-B6E2-A60CFEC32326}"/>
                </c:ext>
              </c:extLst>
            </c:dLbl>
            <c:dLbl>
              <c:idx val="5"/>
              <c:layout>
                <c:manualLayout>
                  <c:x val="-2.529182693957219E-3"/>
                  <c:y val="8.11818753198123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B05-48A9-96FC-FCA00168AF6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Arkusz1!$A$2:$A$8</c:f>
              <c:strCache>
                <c:ptCount val="7"/>
                <c:pt idx="0">
                  <c:v>Bolesław</c:v>
                </c:pt>
                <c:pt idx="1">
                  <c:v>Dąbrowa Tarnowska - miasto igm.</c:v>
                </c:pt>
                <c:pt idx="2">
                  <c:v>Gręboszów</c:v>
                </c:pt>
                <c:pt idx="3">
                  <c:v>Mędrzechów</c:v>
                </c:pt>
                <c:pt idx="4">
                  <c:v>Olesno</c:v>
                </c:pt>
                <c:pt idx="5">
                  <c:v>Radgoszcz</c:v>
                </c:pt>
                <c:pt idx="6">
                  <c:v>Szczucin - miasto i gm.</c:v>
                </c:pt>
              </c:strCache>
            </c:strRef>
          </c:cat>
          <c:val>
            <c:numRef>
              <c:f>Arkusz1!$B$2:$B$8</c:f>
              <c:numCache>
                <c:formatCode>0.0%</c:formatCode>
                <c:ptCount val="7"/>
                <c:pt idx="0">
                  <c:v>0</c:v>
                </c:pt>
                <c:pt idx="1">
                  <c:v>-3.0000000000000001E-3</c:v>
                </c:pt>
                <c:pt idx="2">
                  <c:v>-8.0000000000000002E-3</c:v>
                </c:pt>
                <c:pt idx="3">
                  <c:v>-1.0999999999999999E-2</c:v>
                </c:pt>
                <c:pt idx="4">
                  <c:v>-2E-3</c:v>
                </c:pt>
                <c:pt idx="5">
                  <c:v>-0.01</c:v>
                </c:pt>
                <c:pt idx="6">
                  <c:v>-7.0000000000000001E-3</c:v>
                </c:pt>
              </c:numCache>
            </c:numRef>
          </c:val>
          <c:extLst>
            <c:ext xmlns:c16="http://schemas.microsoft.com/office/drawing/2014/chart" uri="{C3380CC4-5D6E-409C-BE32-E72D297353CC}">
              <c16:uniqueId val="{00000000-A95D-4428-9492-62E2E0A6245C}"/>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b"/>
        <c:numFmt formatCode="General" sourceLinked="1"/>
        <c:majorTickMark val="none"/>
        <c:minorTickMark val="none"/>
        <c:tickLblPos val="nextTo"/>
        <c:spPr>
          <a:noFill/>
          <a:ln>
            <a:noFill/>
          </a:ln>
          <a:effectLst/>
        </c:spPr>
        <c:txPr>
          <a:bodyPr rot="540000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pl-PL" dirty="0">
                <a:solidFill>
                  <a:schemeClr val="tx1"/>
                </a:solidFill>
                <a:effectLst>
                  <a:outerShdw blurRad="38100" dist="38100" dir="2700000" algn="tl">
                    <a:srgbClr val="000000">
                      <a:alpha val="43137"/>
                    </a:srgbClr>
                  </a:outerShdw>
                </a:effectLst>
              </a:rPr>
              <a:t>Podmioty gospodarcze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l-PL"/>
        </a:p>
      </c:txPr>
    </c:title>
    <c:autoTitleDeleted val="0"/>
    <c:plotArea>
      <c:layout/>
      <c:barChart>
        <c:barDir val="col"/>
        <c:grouping val="clustered"/>
        <c:varyColors val="0"/>
        <c:ser>
          <c:idx val="0"/>
          <c:order val="0"/>
          <c:tx>
            <c:strRef>
              <c:f>Arkusz1!$B$1</c:f>
              <c:strCache>
                <c:ptCount val="1"/>
                <c:pt idx="0">
                  <c:v>31.03.2025</c:v>
                </c:pt>
              </c:strCache>
            </c:strRef>
          </c:tx>
          <c:spPr>
            <a:solidFill>
              <a:schemeClr val="accent1"/>
            </a:solidFill>
            <a:ln>
              <a:noFill/>
            </a:ln>
            <a:effectLst/>
          </c:spPr>
          <c:invertIfNegative val="0"/>
          <c:dLbls>
            <c:dLbl>
              <c:idx val="0"/>
              <c:layout>
                <c:manualLayout>
                  <c:x val="-2.6679786679350208E-3"/>
                  <c:y val="1.57543771107042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7EF-4B45-AC53-52BD87EA2CF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Podmioty gospodarcze</c:v>
                </c:pt>
              </c:strCache>
            </c:strRef>
          </c:cat>
          <c:val>
            <c:numRef>
              <c:f>Arkusz1!$B$2</c:f>
              <c:numCache>
                <c:formatCode>General</c:formatCode>
                <c:ptCount val="1"/>
                <c:pt idx="0">
                  <c:v>4516</c:v>
                </c:pt>
              </c:numCache>
            </c:numRef>
          </c:val>
          <c:extLst>
            <c:ext xmlns:c16="http://schemas.microsoft.com/office/drawing/2014/chart" uri="{C3380CC4-5D6E-409C-BE32-E72D297353CC}">
              <c16:uniqueId val="{00000000-6B5A-409B-8DA5-ADAD2A600193}"/>
            </c:ext>
          </c:extLst>
        </c:ser>
        <c:ser>
          <c:idx val="1"/>
          <c:order val="1"/>
          <c:tx>
            <c:strRef>
              <c:f>Arkusz1!$C$1</c:f>
              <c:strCache>
                <c:ptCount val="1"/>
                <c:pt idx="0">
                  <c:v>30.04.2025</c:v>
                </c:pt>
              </c:strCache>
            </c:strRef>
          </c:tx>
          <c:spPr>
            <a:solidFill>
              <a:schemeClr val="accent2"/>
            </a:solidFill>
            <a:ln>
              <a:noFill/>
            </a:ln>
            <a:effectLst/>
          </c:spPr>
          <c:invertIfNegative val="0"/>
          <c:dLbls>
            <c:dLbl>
              <c:idx val="0"/>
              <c:layout>
                <c:manualLayout>
                  <c:x val="-1.3339893339674957E-2"/>
                  <c:y val="1.36373642303748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D10-4ED5-84AB-BDDF7DAE0C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Podmioty gospodarcze</c:v>
                </c:pt>
              </c:strCache>
            </c:strRef>
          </c:cat>
          <c:val>
            <c:numRef>
              <c:f>Arkusz1!$C$2</c:f>
              <c:numCache>
                <c:formatCode>General</c:formatCode>
                <c:ptCount val="1"/>
                <c:pt idx="0">
                  <c:v>4538</c:v>
                </c:pt>
              </c:numCache>
            </c:numRef>
          </c:val>
          <c:extLst>
            <c:ext xmlns:c16="http://schemas.microsoft.com/office/drawing/2014/chart" uri="{C3380CC4-5D6E-409C-BE32-E72D297353CC}">
              <c16:uniqueId val="{00000001-6B5A-409B-8DA5-ADAD2A600193}"/>
            </c:ext>
          </c:extLst>
        </c:ser>
        <c:dLbls>
          <c:showLegendKey val="0"/>
          <c:showVal val="0"/>
          <c:showCatName val="0"/>
          <c:showSerName val="0"/>
          <c:showPercent val="0"/>
          <c:showBubbleSize val="0"/>
        </c:dLbls>
        <c:gapWidth val="219"/>
        <c:overlap val="-27"/>
        <c:axId val="1721450863"/>
        <c:axId val="1721443663"/>
      </c:barChart>
      <c:catAx>
        <c:axId val="17214508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1721443663"/>
        <c:crosses val="autoZero"/>
        <c:auto val="1"/>
        <c:lblAlgn val="ctr"/>
        <c:lblOffset val="100"/>
        <c:noMultiLvlLbl val="0"/>
      </c:catAx>
      <c:valAx>
        <c:axId val="1721443663"/>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pl-PL"/>
          </a:p>
        </c:txPr>
        <c:crossAx val="17214508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pl-PL" sz="1400" b="0" dirty="0">
                <a:solidFill>
                  <a:schemeClr val="tx1"/>
                </a:solidFill>
              </a:rPr>
              <a:t>Wiek</a:t>
            </a:r>
            <a:endParaRPr lang="en-US" sz="1400" b="0" dirty="0">
              <a:solidFill>
                <a:schemeClr val="tx1"/>
              </a:solidFill>
            </a:endParaRPr>
          </a:p>
        </c:rich>
      </c:tx>
      <c:layout>
        <c:manualLayout>
          <c:xMode val="edge"/>
          <c:yMode val="edge"/>
          <c:x val="0.22891800218797856"/>
          <c:y val="2.504468739629647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bar"/>
        <c:grouping val="clustered"/>
        <c:varyColors val="0"/>
        <c:ser>
          <c:idx val="0"/>
          <c:order val="0"/>
          <c:tx>
            <c:strRef>
              <c:f>Arkusz1!$B$1</c:f>
              <c:strCache>
                <c:ptCount val="1"/>
                <c:pt idx="0">
                  <c:v>IV 2025</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Arkusz1!$A$2:$A$7</c:f>
              <c:strCache>
                <c:ptCount val="6"/>
                <c:pt idx="0">
                  <c:v>18-24</c:v>
                </c:pt>
                <c:pt idx="1">
                  <c:v>25-34</c:v>
                </c:pt>
                <c:pt idx="2">
                  <c:v>35-44</c:v>
                </c:pt>
                <c:pt idx="3">
                  <c:v>45-54</c:v>
                </c:pt>
                <c:pt idx="4">
                  <c:v>55-59</c:v>
                </c:pt>
                <c:pt idx="5">
                  <c:v>60 lat i więcej</c:v>
                </c:pt>
              </c:strCache>
            </c:strRef>
          </c:cat>
          <c:val>
            <c:numRef>
              <c:f>Arkusz1!$B$2:$B$7</c:f>
              <c:numCache>
                <c:formatCode>General</c:formatCode>
                <c:ptCount val="6"/>
                <c:pt idx="0">
                  <c:v>372</c:v>
                </c:pt>
                <c:pt idx="1">
                  <c:v>594</c:v>
                </c:pt>
                <c:pt idx="2">
                  <c:v>505</c:v>
                </c:pt>
                <c:pt idx="3">
                  <c:v>328</c:v>
                </c:pt>
                <c:pt idx="4">
                  <c:v>155</c:v>
                </c:pt>
                <c:pt idx="5">
                  <c:v>85</c:v>
                </c:pt>
              </c:numCache>
            </c:numRef>
          </c:val>
          <c:extLst>
            <c:ext xmlns:c16="http://schemas.microsoft.com/office/drawing/2014/chart" uri="{C3380CC4-5D6E-409C-BE32-E72D297353CC}">
              <c16:uniqueId val="{00000000-A95D-4428-9492-62E2E0A6245C}"/>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layout>
        <c:manualLayout>
          <c:xMode val="edge"/>
          <c:yMode val="edge"/>
          <c:x val="0.72732914717590502"/>
          <c:y val="6.0246548089392525E-2"/>
          <c:w val="0.19685218507492314"/>
          <c:h val="0.1121580186389147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pl-PL" sz="1400" b="0" dirty="0">
                <a:solidFill>
                  <a:schemeClr val="tx1"/>
                </a:solidFill>
              </a:rPr>
              <a:t>Wykształcenie</a:t>
            </a:r>
            <a:endParaRPr lang="en-US" sz="1400" b="0" dirty="0">
              <a:solidFill>
                <a:schemeClr val="tx1"/>
              </a:solidFill>
            </a:endParaRPr>
          </a:p>
        </c:rich>
      </c:tx>
      <c:layout>
        <c:manualLayout>
          <c:xMode val="edge"/>
          <c:yMode val="edge"/>
          <c:x val="0.22891800218797856"/>
          <c:y val="2.504468739629647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44617455060888128"/>
          <c:y val="0.20328155377514626"/>
          <c:w val="0.48963042226064768"/>
          <c:h val="0.49434078702914513"/>
        </c:manualLayout>
      </c:layout>
      <c:barChart>
        <c:barDir val="bar"/>
        <c:grouping val="clustered"/>
        <c:varyColors val="0"/>
        <c:ser>
          <c:idx val="0"/>
          <c:order val="0"/>
          <c:tx>
            <c:strRef>
              <c:f>Arkusz1!$B$1</c:f>
              <c:strCache>
                <c:ptCount val="1"/>
                <c:pt idx="0">
                  <c:v>IV 2025</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Arkusz1!$A$2:$A$6</c:f>
              <c:strCache>
                <c:ptCount val="5"/>
                <c:pt idx="0">
                  <c:v>wyższe</c:v>
                </c:pt>
                <c:pt idx="1">
                  <c:v>policealne i śr. zaw.</c:v>
                </c:pt>
                <c:pt idx="2">
                  <c:v>średnie ogólnokształcące</c:v>
                </c:pt>
                <c:pt idx="3">
                  <c:v>zasadnicze zawodowe</c:v>
                </c:pt>
                <c:pt idx="4">
                  <c:v>gimnaz./podstaw. I poniżej</c:v>
                </c:pt>
              </c:strCache>
            </c:strRef>
          </c:cat>
          <c:val>
            <c:numRef>
              <c:f>Arkusz1!$B$2:$B$6</c:f>
              <c:numCache>
                <c:formatCode>General</c:formatCode>
                <c:ptCount val="5"/>
                <c:pt idx="0">
                  <c:v>272</c:v>
                </c:pt>
                <c:pt idx="1">
                  <c:v>439</c:v>
                </c:pt>
                <c:pt idx="2">
                  <c:v>276</c:v>
                </c:pt>
                <c:pt idx="3">
                  <c:v>698</c:v>
                </c:pt>
                <c:pt idx="4">
                  <c:v>354</c:v>
                </c:pt>
              </c:numCache>
            </c:numRef>
          </c:val>
          <c:extLst>
            <c:ext xmlns:c16="http://schemas.microsoft.com/office/drawing/2014/chart" uri="{C3380CC4-5D6E-409C-BE32-E72D297353CC}">
              <c16:uniqueId val="{00000000-2FAD-49C6-B8EA-87EF0B0306CF}"/>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layout>
        <c:manualLayout>
          <c:xMode val="edge"/>
          <c:yMode val="edge"/>
          <c:x val="0.72378832935293369"/>
          <c:y val="6.5727312548145497E-2"/>
          <c:w val="0.19685218507492314"/>
          <c:h val="0.1121580186389147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pl-PL" sz="1400" b="0" dirty="0">
                <a:solidFill>
                  <a:schemeClr val="tx1"/>
                </a:solidFill>
              </a:rPr>
              <a:t>Czas</a:t>
            </a:r>
            <a:r>
              <a:rPr lang="pl-PL" sz="1400" b="0" baseline="0" dirty="0">
                <a:solidFill>
                  <a:schemeClr val="tx1"/>
                </a:solidFill>
              </a:rPr>
              <a:t> pozostawania bez pracy</a:t>
            </a:r>
            <a:endParaRPr lang="en-US" sz="1400" b="0" dirty="0">
              <a:solidFill>
                <a:schemeClr val="tx1"/>
              </a:solidFill>
            </a:endParaRPr>
          </a:p>
        </c:rich>
      </c:tx>
      <c:layout>
        <c:manualLayout>
          <c:xMode val="edge"/>
          <c:yMode val="edge"/>
          <c:x val="9.7907794873453399E-2"/>
          <c:y val="3.052526869771426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bar"/>
        <c:grouping val="clustered"/>
        <c:varyColors val="0"/>
        <c:ser>
          <c:idx val="0"/>
          <c:order val="0"/>
          <c:tx>
            <c:strRef>
              <c:f>Arkusz1!$B$1</c:f>
              <c:strCache>
                <c:ptCount val="1"/>
                <c:pt idx="0">
                  <c:v>IV 2025</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Arkusz1!$A$2:$A$7</c:f>
              <c:strCache>
                <c:ptCount val="6"/>
                <c:pt idx="0">
                  <c:v>do 1 m-ca</c:v>
                </c:pt>
                <c:pt idx="1">
                  <c:v>1-3</c:v>
                </c:pt>
                <c:pt idx="2">
                  <c:v>3-6</c:v>
                </c:pt>
                <c:pt idx="3">
                  <c:v>6-12</c:v>
                </c:pt>
                <c:pt idx="4">
                  <c:v>12-24</c:v>
                </c:pt>
                <c:pt idx="5">
                  <c:v>pow. 24</c:v>
                </c:pt>
              </c:strCache>
            </c:strRef>
          </c:cat>
          <c:val>
            <c:numRef>
              <c:f>Arkusz1!$B$2:$B$7</c:f>
              <c:numCache>
                <c:formatCode>General</c:formatCode>
                <c:ptCount val="6"/>
                <c:pt idx="0">
                  <c:v>158</c:v>
                </c:pt>
                <c:pt idx="1">
                  <c:v>269</c:v>
                </c:pt>
                <c:pt idx="2">
                  <c:v>313</c:v>
                </c:pt>
                <c:pt idx="3">
                  <c:v>333</c:v>
                </c:pt>
                <c:pt idx="4">
                  <c:v>374</c:v>
                </c:pt>
                <c:pt idx="5">
                  <c:v>592</c:v>
                </c:pt>
              </c:numCache>
            </c:numRef>
          </c:val>
          <c:extLst>
            <c:ext xmlns:c16="http://schemas.microsoft.com/office/drawing/2014/chart" uri="{C3380CC4-5D6E-409C-BE32-E72D297353CC}">
              <c16:uniqueId val="{00000000-5B9B-4BA9-B9A7-C538B81A71D9}"/>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layout>
        <c:manualLayout>
          <c:xMode val="edge"/>
          <c:yMode val="edge"/>
          <c:x val="0.72732914717590502"/>
          <c:y val="6.0246548089392525E-2"/>
          <c:w val="0.19685218507492314"/>
          <c:h val="0.1121580186389147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pl-PL" sz="1400" b="0" dirty="0">
                <a:solidFill>
                  <a:schemeClr val="tx1"/>
                </a:solidFill>
              </a:rPr>
              <a:t>Staż pracy ogółem</a:t>
            </a:r>
            <a:endParaRPr lang="en-US" sz="1400" b="0" dirty="0">
              <a:solidFill>
                <a:schemeClr val="tx1"/>
              </a:solidFill>
            </a:endParaRPr>
          </a:p>
        </c:rich>
      </c:tx>
      <c:layout>
        <c:manualLayout>
          <c:xMode val="edge"/>
          <c:yMode val="edge"/>
          <c:x val="9.7907794873453399E-2"/>
          <c:y val="3.052526869771426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bar"/>
        <c:grouping val="clustered"/>
        <c:varyColors val="0"/>
        <c:ser>
          <c:idx val="0"/>
          <c:order val="0"/>
          <c:tx>
            <c:strRef>
              <c:f>Arkusz1!$B$1</c:f>
              <c:strCache>
                <c:ptCount val="1"/>
                <c:pt idx="0">
                  <c:v>IV 2025</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Arkusz1!$A$2:$A$8</c:f>
              <c:strCache>
                <c:ptCount val="7"/>
                <c:pt idx="0">
                  <c:v>do 1 roku</c:v>
                </c:pt>
                <c:pt idx="1">
                  <c:v>1-5</c:v>
                </c:pt>
                <c:pt idx="2">
                  <c:v>5-10</c:v>
                </c:pt>
                <c:pt idx="3">
                  <c:v>227</c:v>
                </c:pt>
                <c:pt idx="4">
                  <c:v>20-30</c:v>
                </c:pt>
                <c:pt idx="5">
                  <c:v>30 lat i więcej</c:v>
                </c:pt>
                <c:pt idx="6">
                  <c:v>bez stażu</c:v>
                </c:pt>
              </c:strCache>
            </c:strRef>
          </c:cat>
          <c:val>
            <c:numRef>
              <c:f>Arkusz1!$B$2:$B$8</c:f>
              <c:numCache>
                <c:formatCode>0</c:formatCode>
                <c:ptCount val="7"/>
                <c:pt idx="0">
                  <c:v>426</c:v>
                </c:pt>
                <c:pt idx="1">
                  <c:v>681</c:v>
                </c:pt>
                <c:pt idx="2">
                  <c:v>343</c:v>
                </c:pt>
                <c:pt idx="3">
                  <c:v>228</c:v>
                </c:pt>
                <c:pt idx="4">
                  <c:v>97</c:v>
                </c:pt>
                <c:pt idx="5">
                  <c:v>39</c:v>
                </c:pt>
                <c:pt idx="6">
                  <c:v>225</c:v>
                </c:pt>
              </c:numCache>
            </c:numRef>
          </c:val>
          <c:extLst>
            <c:ext xmlns:c16="http://schemas.microsoft.com/office/drawing/2014/chart" uri="{C3380CC4-5D6E-409C-BE32-E72D297353CC}">
              <c16:uniqueId val="{00000000-48F3-4DB1-AFF5-268362E08622}"/>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layout>
        <c:manualLayout>
          <c:xMode val="edge"/>
          <c:yMode val="edge"/>
          <c:x val="0.72732914717590502"/>
          <c:y val="6.0246548089392525E-2"/>
          <c:w val="0.19685218507492314"/>
          <c:h val="0.1121580186389147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mn-ea"/>
                <a:cs typeface="Arial" panose="020B0604020202020204" pitchFamily="34" charset="0"/>
              </a:defRPr>
            </a:pPr>
            <a:r>
              <a:rPr lang="pl-PL" sz="1400" b="1" dirty="0">
                <a:solidFill>
                  <a:schemeClr val="tx1"/>
                </a:solidFill>
                <a:latin typeface="Arial" panose="020B0604020202020204" pitchFamily="34" charset="0"/>
                <a:cs typeface="Arial" panose="020B0604020202020204" pitchFamily="34" charset="0"/>
              </a:rPr>
              <a:t>Bezrobocie</a:t>
            </a:r>
            <a:r>
              <a:rPr lang="pl-PL" sz="1400" b="1" baseline="0" dirty="0">
                <a:solidFill>
                  <a:schemeClr val="tx1"/>
                </a:solidFill>
                <a:latin typeface="Arial" panose="020B0604020202020204" pitchFamily="34" charset="0"/>
                <a:cs typeface="Arial" panose="020B0604020202020204" pitchFamily="34" charset="0"/>
              </a:rPr>
              <a:t> w gminach powiatu dąbrowskiego</a:t>
            </a:r>
            <a:endParaRPr lang="en-US" sz="1400" b="1" dirty="0">
              <a:solidFill>
                <a:schemeClr val="tx1"/>
              </a:solidFill>
              <a:latin typeface="Arial" panose="020B0604020202020204" pitchFamily="34" charset="0"/>
              <a:cs typeface="Arial" panose="020B0604020202020204" pitchFamily="34" charset="0"/>
            </a:endParaRPr>
          </a:p>
        </c:rich>
      </c:tx>
      <c:layout>
        <c:manualLayout>
          <c:xMode val="edge"/>
          <c:yMode val="edge"/>
          <c:x val="0.22891800218797856"/>
          <c:y val="2.5044687396296471E-2"/>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clustered"/>
        <c:varyColors val="0"/>
        <c:ser>
          <c:idx val="0"/>
          <c:order val="0"/>
          <c:tx>
            <c:strRef>
              <c:f>Arkusz1!$B$1</c:f>
              <c:strCache>
                <c:ptCount val="1"/>
                <c:pt idx="0">
                  <c:v>IV 2025</c:v>
                </c:pt>
              </c:strCache>
            </c:strRef>
          </c:tx>
          <c:spPr>
            <a:solidFill>
              <a:srgbClr val="A66500">
                <a:alpha val="79000"/>
              </a:srgbClr>
            </a:solidFill>
            <a:ln>
              <a:noFill/>
            </a:ln>
            <a:effectLst/>
            <a:scene3d>
              <a:camera prst="orthographicFront"/>
              <a:lightRig rig="threePt" dir="t"/>
            </a:scene3d>
            <a:sp3d>
              <a:bevelT w="0" h="0"/>
              <a:bevelB w="0" h="571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Arkusz1!$A$2:$A$8</c:f>
              <c:strCache>
                <c:ptCount val="7"/>
                <c:pt idx="0">
                  <c:v>Bolesław</c:v>
                </c:pt>
                <c:pt idx="1">
                  <c:v>Dąbrowa Tarnowska - miasto igm.</c:v>
                </c:pt>
                <c:pt idx="2">
                  <c:v>Gręboszów</c:v>
                </c:pt>
                <c:pt idx="3">
                  <c:v>Mędrzechów</c:v>
                </c:pt>
                <c:pt idx="4">
                  <c:v>Olesno</c:v>
                </c:pt>
                <c:pt idx="5">
                  <c:v>Radgoszcz</c:v>
                </c:pt>
                <c:pt idx="6">
                  <c:v>Szczucin - miasto i gm.</c:v>
                </c:pt>
              </c:strCache>
            </c:strRef>
          </c:cat>
          <c:val>
            <c:numRef>
              <c:f>Arkusz1!$B$2:$B$8</c:f>
              <c:numCache>
                <c:formatCode>General</c:formatCode>
                <c:ptCount val="7"/>
                <c:pt idx="0">
                  <c:v>67</c:v>
                </c:pt>
                <c:pt idx="1">
                  <c:v>739</c:v>
                </c:pt>
                <c:pt idx="2">
                  <c:v>66</c:v>
                </c:pt>
                <c:pt idx="3">
                  <c:v>134</c:v>
                </c:pt>
                <c:pt idx="4">
                  <c:v>265</c:v>
                </c:pt>
                <c:pt idx="5">
                  <c:v>248</c:v>
                </c:pt>
                <c:pt idx="6">
                  <c:v>520</c:v>
                </c:pt>
              </c:numCache>
            </c:numRef>
          </c:val>
          <c:extLst>
            <c:ext xmlns:c16="http://schemas.microsoft.com/office/drawing/2014/chart" uri="{C3380CC4-5D6E-409C-BE32-E72D297353CC}">
              <c16:uniqueId val="{00000000-A95D-4428-9492-62E2E0A6245C}"/>
            </c:ext>
          </c:extLst>
        </c:ser>
        <c:dLbls>
          <c:showLegendKey val="0"/>
          <c:showVal val="0"/>
          <c:showCatName val="0"/>
          <c:showSerName val="0"/>
          <c:showPercent val="0"/>
          <c:showBubbleSize val="0"/>
        </c:dLbls>
        <c:gapWidth val="150"/>
        <c:axId val="431386752"/>
        <c:axId val="431387832"/>
      </c:barChart>
      <c:catAx>
        <c:axId val="43138675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431387832"/>
        <c:crosses val="autoZero"/>
        <c:auto val="1"/>
        <c:lblAlgn val="ctr"/>
        <c:lblOffset val="100"/>
        <c:noMultiLvlLbl val="0"/>
      </c:catAx>
      <c:valAx>
        <c:axId val="4313878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31386752"/>
        <c:crosses val="autoZero"/>
        <c:crossBetween val="between"/>
      </c:valAx>
      <c:spPr>
        <a:noFill/>
        <a:ln>
          <a:noFill/>
        </a:ln>
        <a:effectLst/>
      </c:spPr>
    </c:plotArea>
    <c:legend>
      <c:legendPos val="b"/>
      <c:layout>
        <c:manualLayout>
          <c:xMode val="edge"/>
          <c:yMode val="edge"/>
          <c:x val="0.16254653138880873"/>
          <c:y val="0.92055272029946877"/>
          <c:w val="0.15892140982614672"/>
          <c:h val="5.5179459785165037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pl-PL" b="1" dirty="0">
                <a:solidFill>
                  <a:schemeClr val="tx1"/>
                </a:solidFill>
                <a:latin typeface="Arial" panose="020B0604020202020204" pitchFamily="34" charset="0"/>
                <a:cs typeface="Arial" panose="020B0604020202020204" pitchFamily="34" charset="0"/>
              </a:rPr>
              <a:t>Wolne miejsca pracy i miejsca aktywizacji zawodowej 04-2025</a:t>
            </a:r>
          </a:p>
        </c:rich>
      </c:tx>
      <c:layout>
        <c:manualLayout>
          <c:xMode val="edge"/>
          <c:yMode val="edge"/>
          <c:x val="8.0840687237041825E-2"/>
          <c:y val="4.477217000069677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l-PL"/>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127323417058022E-2"/>
          <c:y val="0.11860684933324928"/>
          <c:w val="0.51736105476453986"/>
          <c:h val="0.8084230159230491"/>
        </c:manualLayout>
      </c:layout>
      <c:bar3DChart>
        <c:barDir val="col"/>
        <c:grouping val="stacked"/>
        <c:varyColors val="0"/>
        <c:ser>
          <c:idx val="0"/>
          <c:order val="0"/>
          <c:tx>
            <c:strRef>
              <c:f>Arkusz1!$B$1</c:f>
              <c:strCache>
                <c:ptCount val="1"/>
                <c:pt idx="0">
                  <c:v>oferty zatrudnienia niesubsydiowane (bez udziału śr. finansowych PUP)</c:v>
                </c:pt>
              </c:strCache>
            </c:strRef>
          </c:tx>
          <c:spPr>
            <a:solidFill>
              <a:srgbClr val="227ACB"/>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Arkusz1!$B$2</c:f>
              <c:numCache>
                <c:formatCode>General</c:formatCode>
                <c:ptCount val="1"/>
                <c:pt idx="0">
                  <c:v>16</c:v>
                </c:pt>
              </c:numCache>
            </c:numRef>
          </c:val>
          <c:extLst>
            <c:ext xmlns:c16="http://schemas.microsoft.com/office/drawing/2014/chart" uri="{C3380CC4-5D6E-409C-BE32-E72D297353CC}">
              <c16:uniqueId val="{00000000-415B-437C-8ACD-FA147D023ADC}"/>
            </c:ext>
          </c:extLst>
        </c:ser>
        <c:ser>
          <c:idx val="1"/>
          <c:order val="1"/>
          <c:tx>
            <c:strRef>
              <c:f>Arkusz1!$C$1</c:f>
              <c:strCache>
                <c:ptCount val="1"/>
                <c:pt idx="0">
                  <c:v>oferty zatrudnienia subsydiowanego (finansowane przez PUP)</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Arkusz1!$C$2</c:f>
              <c:numCache>
                <c:formatCode>General</c:formatCode>
                <c:ptCount val="1"/>
                <c:pt idx="0">
                  <c:v>36</c:v>
                </c:pt>
              </c:numCache>
            </c:numRef>
          </c:val>
          <c:extLst>
            <c:ext xmlns:c16="http://schemas.microsoft.com/office/drawing/2014/chart" uri="{C3380CC4-5D6E-409C-BE32-E72D297353CC}">
              <c16:uniqueId val="{00000001-415B-437C-8ACD-FA147D023ADC}"/>
            </c:ext>
          </c:extLst>
        </c:ser>
        <c:ser>
          <c:idx val="2"/>
          <c:order val="2"/>
          <c:tx>
            <c:strRef>
              <c:f>Arkusz1!$D$1</c:f>
              <c:strCache>
                <c:ptCount val="1"/>
                <c:pt idx="0">
                  <c:v>miejsca aktywizacji zawodowej (finansowane przez PUP - staż)</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Arkusz1!$A$2</c:f>
              <c:strCache>
                <c:ptCount val="1"/>
                <c:pt idx="0">
                  <c:v>odpływ</c:v>
                </c:pt>
              </c:strCache>
            </c:strRef>
          </c:cat>
          <c:val>
            <c:numRef>
              <c:f>Arkusz1!$D$2</c:f>
              <c:numCache>
                <c:formatCode>General</c:formatCode>
                <c:ptCount val="1"/>
                <c:pt idx="0">
                  <c:v>19</c:v>
                </c:pt>
              </c:numCache>
            </c:numRef>
          </c:val>
          <c:extLst>
            <c:ext xmlns:c16="http://schemas.microsoft.com/office/drawing/2014/chart" uri="{C3380CC4-5D6E-409C-BE32-E72D297353CC}">
              <c16:uniqueId val="{00000002-415B-437C-8ACD-FA147D023ADC}"/>
            </c:ext>
          </c:extLst>
        </c:ser>
        <c:dLbls>
          <c:showLegendKey val="0"/>
          <c:showVal val="0"/>
          <c:showCatName val="0"/>
          <c:showSerName val="0"/>
          <c:showPercent val="0"/>
          <c:showBubbleSize val="0"/>
        </c:dLbls>
        <c:gapWidth val="150"/>
        <c:shape val="box"/>
        <c:axId val="457482024"/>
        <c:axId val="457480584"/>
        <c:axId val="0"/>
      </c:bar3DChart>
      <c:catAx>
        <c:axId val="4574820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57480584"/>
        <c:crosses val="autoZero"/>
        <c:auto val="1"/>
        <c:lblAlgn val="ctr"/>
        <c:lblOffset val="100"/>
        <c:noMultiLvlLbl val="0"/>
      </c:catAx>
      <c:valAx>
        <c:axId val="457480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l-PL"/>
          </a:p>
        </c:txPr>
        <c:crossAx val="457482024"/>
        <c:crosses val="autoZero"/>
        <c:crossBetween val="between"/>
      </c:valAx>
      <c:spPr>
        <a:noFill/>
        <a:ln>
          <a:noFill/>
        </a:ln>
        <a:effectLst/>
      </c:spPr>
    </c:plotArea>
    <c:legend>
      <c:legendPos val="r"/>
      <c:layout>
        <c:manualLayout>
          <c:xMode val="edge"/>
          <c:yMode val="edge"/>
          <c:x val="0.5030678138648268"/>
          <c:y val="0.20490639941337879"/>
          <c:w val="0.47762887858242487"/>
          <c:h val="0.6809403275522831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pl-P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l-P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808392-57C6-43DF-9EB4-B8AF85EFE361}" type="datetimeFigureOut">
              <a:rPr lang="pl-PL" smtClean="0"/>
              <a:t>04.06.2025</a:t>
            </a:fld>
            <a:endParaRPr lang="pl-PL"/>
          </a:p>
        </p:txBody>
      </p:sp>
      <p:sp>
        <p:nvSpPr>
          <p:cNvPr id="4" name="Symbol zastępczy obrazu slajd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B92FF75-7B02-4B9F-9284-808A21E6FCAE}" type="slidenum">
              <a:rPr lang="pl-PL" smtClean="0"/>
              <a:t>‹#›</a:t>
            </a:fld>
            <a:endParaRPr lang="pl-PL"/>
          </a:p>
        </p:txBody>
      </p:sp>
    </p:spTree>
    <p:extLst>
      <p:ext uri="{BB962C8B-B14F-4D97-AF65-F5344CB8AC3E}">
        <p14:creationId xmlns:p14="http://schemas.microsoft.com/office/powerpoint/2010/main" val="2856739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BB92FF75-7B02-4B9F-9284-808A21E6FCAE}" type="slidenum">
              <a:rPr lang="pl-PL" smtClean="0"/>
              <a:t>6</a:t>
            </a:fld>
            <a:endParaRPr lang="pl-PL"/>
          </a:p>
        </p:txBody>
      </p:sp>
    </p:spTree>
    <p:extLst>
      <p:ext uri="{BB962C8B-B14F-4D97-AF65-F5344CB8AC3E}">
        <p14:creationId xmlns:p14="http://schemas.microsoft.com/office/powerpoint/2010/main" val="1734385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BB92FF75-7B02-4B9F-9284-808A21E6FCAE}" type="slidenum">
              <a:rPr lang="pl-PL" smtClean="0"/>
              <a:t>12</a:t>
            </a:fld>
            <a:endParaRPr lang="pl-PL"/>
          </a:p>
        </p:txBody>
      </p:sp>
    </p:spTree>
    <p:extLst>
      <p:ext uri="{BB962C8B-B14F-4D97-AF65-F5344CB8AC3E}">
        <p14:creationId xmlns:p14="http://schemas.microsoft.com/office/powerpoint/2010/main" val="988261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A414AF4-AA5D-48D1-533E-F0C3BB702464}"/>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BD406EF9-F5CE-768C-1B09-FBC5833EF1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4D3C452A-7EA9-E1A1-0576-B8FAA9851556}"/>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DB39247A-E714-5398-AEF1-8DE0286BDDC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418B966-9168-210A-0206-38863D0346B8}"/>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422393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8055445-B579-081E-8880-677A4E89974C}"/>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A6C1D2A-FC68-F1C8-DD98-BC889ABF0497}"/>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70CE24BA-92DD-2A27-70AC-4861FD420FF2}"/>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BF8E2790-0307-9CBF-5A3D-A90BA870709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F52845D-5285-C6E7-0670-ADE34B5517FD}"/>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503847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C9434FC9-5AD0-18CB-63B2-B49C620539D2}"/>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A8DFC44-2F9B-6D88-D403-C0A07591CDEE}"/>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BDF48123-5FFD-A01D-05BC-4FB917E63BB4}"/>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F0C20308-9863-1C04-8F43-A0CF52412175}"/>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05AF202F-8DC4-8175-169B-9E74B38901EC}"/>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13047912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9767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49062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0104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4203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55604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1464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360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7800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61DE6C0-3EF2-7CCB-7872-49F1F5ADA27F}"/>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DD9A36C7-1B0B-8B27-E340-63E1E7E64E28}"/>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6A33A9B2-B5FB-B513-75B5-A8218DC32094}"/>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7F6EF6FA-1C08-3080-6E5F-CB4F718683FB}"/>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603E705-164F-2639-FEDD-868EBBA20704}"/>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926116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028729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29124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03901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54DA501-E214-CA08-0547-34FEA0EC038D}"/>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9F3FEEA8-7E53-C957-7D39-70877A1851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0833420D-12CD-CB89-F247-CBA0BCAF1110}"/>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1043F270-7E4F-3D98-69A2-1A0EFEFC8BA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445FB611-475D-8BCC-639E-A4B3FE8A7B48}"/>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1549098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CBA59BC-C5EE-580A-8BED-7ACF4E893B3C}"/>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3E0F664E-1DE2-C8CB-D876-F3C59B5C6581}"/>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1F85C2AB-3AED-FD17-F71D-DAE47CE8610C}"/>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95A840BB-CCB1-C116-BDE5-685495ED5EC5}"/>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6" name="Symbol zastępczy stopki 5">
            <a:extLst>
              <a:ext uri="{FF2B5EF4-FFF2-40B4-BE49-F238E27FC236}">
                <a16:creationId xmlns:a16="http://schemas.microsoft.com/office/drawing/2014/main" id="{8377CF7E-4380-5323-8C32-9F4BB5087C1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10E1516-0DF9-C565-D98E-DBFFE162EF38}"/>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503901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58F4E6-252F-F47D-5FEA-46546209075E}"/>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F21B9D71-FA78-DB50-C4AE-FB01403E8F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F897E77B-6072-A14C-72B5-97A1D53291E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3837CB05-1A3A-5ECA-B365-65A1D29094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FF206926-56C1-8834-3DCF-77365D6C0AB8}"/>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068559F5-7798-0354-10B2-DF6FB5EB1D0D}"/>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8" name="Symbol zastępczy stopki 7">
            <a:extLst>
              <a:ext uri="{FF2B5EF4-FFF2-40B4-BE49-F238E27FC236}">
                <a16:creationId xmlns:a16="http://schemas.microsoft.com/office/drawing/2014/main" id="{25D3CCB7-8386-B899-DDFA-5BB0B09B93C4}"/>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95DCE943-4611-C00B-6470-7E70F8EAF12D}"/>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203659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075E1E4-BFB8-7B2E-D2D6-F0828F3F999E}"/>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A7235FBF-6C7D-4FC3-DDD0-744024815BE4}"/>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4" name="Symbol zastępczy stopki 3">
            <a:extLst>
              <a:ext uri="{FF2B5EF4-FFF2-40B4-BE49-F238E27FC236}">
                <a16:creationId xmlns:a16="http://schemas.microsoft.com/office/drawing/2014/main" id="{1F77E86E-1345-549C-4FAD-0473F368E8CE}"/>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D8798A15-5A06-7CA5-B159-2888AB0CC514}"/>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8108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5B476344-1D67-5376-A7BA-9E92F24E9E15}"/>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3" name="Symbol zastępczy stopki 2">
            <a:extLst>
              <a:ext uri="{FF2B5EF4-FFF2-40B4-BE49-F238E27FC236}">
                <a16:creationId xmlns:a16="http://schemas.microsoft.com/office/drawing/2014/main" id="{5817E84C-3F5A-0634-8EBD-7FB08329AD61}"/>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5F7A81B9-6C72-0364-3893-5703465AB5B7}"/>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150869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6A8788-BECC-0775-EAD0-3CA5CAE550AB}"/>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F3AFB4D3-3E8D-7312-01C6-F516CFF1C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C4173F45-7D4A-5E5B-4B6B-FF8A31DB4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C4529F5-5962-6FE8-3E06-76BA9B3C4BA3}"/>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6" name="Symbol zastępczy stopki 5">
            <a:extLst>
              <a:ext uri="{FF2B5EF4-FFF2-40B4-BE49-F238E27FC236}">
                <a16:creationId xmlns:a16="http://schemas.microsoft.com/office/drawing/2014/main" id="{EAC7BE19-F3CC-819D-C59F-5384D99C9F9E}"/>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18D21914-7F17-54E6-A242-3C08B1497646}"/>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671465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B4C5BFB-D34D-F881-A3F0-ECC8DAB752DA}"/>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7B0D0AA8-B1C7-7C89-3D4F-E35B1B15CD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6C5CCCAB-83F6-7745-15BE-D054D8F559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9167DB4A-EF13-3E3C-153B-3F03B665BC7D}"/>
              </a:ext>
            </a:extLst>
          </p:cNvPr>
          <p:cNvSpPr>
            <a:spLocks noGrp="1"/>
          </p:cNvSpPr>
          <p:nvPr>
            <p:ph type="dt" sz="half" idx="10"/>
          </p:nvPr>
        </p:nvSpPr>
        <p:spPr/>
        <p:txBody>
          <a:bodyPr/>
          <a:lstStyle/>
          <a:p>
            <a:fld id="{6CE7348F-4813-4EDF-8003-316CD2B6FEE6}" type="datetimeFigureOut">
              <a:rPr lang="pl-PL" smtClean="0"/>
              <a:t>04.06.2025</a:t>
            </a:fld>
            <a:endParaRPr lang="pl-PL"/>
          </a:p>
        </p:txBody>
      </p:sp>
      <p:sp>
        <p:nvSpPr>
          <p:cNvPr id="6" name="Symbol zastępczy stopki 5">
            <a:extLst>
              <a:ext uri="{FF2B5EF4-FFF2-40B4-BE49-F238E27FC236}">
                <a16:creationId xmlns:a16="http://schemas.microsoft.com/office/drawing/2014/main" id="{51A9B454-99F0-9AE7-BB2D-9B41E2F6DB0C}"/>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96A9A416-EE17-871C-8EFB-EED8F6637AEF}"/>
              </a:ext>
            </a:extLst>
          </p:cNvPr>
          <p:cNvSpPr>
            <a:spLocks noGrp="1"/>
          </p:cNvSpPr>
          <p:nvPr>
            <p:ph type="sldNum" sz="quarter" idx="12"/>
          </p:nvPr>
        </p:nvSpPr>
        <p:spPr/>
        <p:txBody>
          <a:bodyPr/>
          <a:lstStyle/>
          <a:p>
            <a:fld id="{33C2F195-3ADE-4F13-B945-169350CE6282}" type="slidenum">
              <a:rPr lang="pl-PL" smtClean="0"/>
              <a:t>‹#›</a:t>
            </a:fld>
            <a:endParaRPr lang="pl-PL"/>
          </a:p>
        </p:txBody>
      </p:sp>
    </p:spTree>
    <p:extLst>
      <p:ext uri="{BB962C8B-B14F-4D97-AF65-F5344CB8AC3E}">
        <p14:creationId xmlns:p14="http://schemas.microsoft.com/office/powerpoint/2010/main" val="3521512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3D63F6BC-32D7-77A8-32D5-513DAD438E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9325E83F-096E-FCF1-BDCD-290FC91EC9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F3480B00-3FE2-55A1-0544-A7E4F7E448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E7348F-4813-4EDF-8003-316CD2B6FEE6}" type="datetimeFigureOut">
              <a:rPr lang="pl-PL" smtClean="0"/>
              <a:t>04.06.2025</a:t>
            </a:fld>
            <a:endParaRPr lang="pl-PL"/>
          </a:p>
        </p:txBody>
      </p:sp>
      <p:sp>
        <p:nvSpPr>
          <p:cNvPr id="5" name="Symbol zastępczy stopki 4">
            <a:extLst>
              <a:ext uri="{FF2B5EF4-FFF2-40B4-BE49-F238E27FC236}">
                <a16:creationId xmlns:a16="http://schemas.microsoft.com/office/drawing/2014/main" id="{7EF26CBE-F26E-3D63-03FE-3665E40A4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A22EA144-8D00-3CF0-B215-CDA1ACA1F2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C2F195-3ADE-4F13-B945-169350CE6282}" type="slidenum">
              <a:rPr lang="pl-PL" smtClean="0"/>
              <a:t>‹#›</a:t>
            </a:fld>
            <a:endParaRPr lang="pl-PL"/>
          </a:p>
        </p:txBody>
      </p:sp>
    </p:spTree>
    <p:extLst>
      <p:ext uri="{BB962C8B-B14F-4D97-AF65-F5344CB8AC3E}">
        <p14:creationId xmlns:p14="http://schemas.microsoft.com/office/powerpoint/2010/main" val="1328075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6/4/2025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0811201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5" Type="http://schemas.openxmlformats.org/officeDocument/2006/relationships/chart" Target="../charts/char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894980" y="0"/>
            <a:ext cx="3611221" cy="8014953"/>
            <a:chOff x="0" y="0"/>
            <a:chExt cx="2858770" cy="6344920"/>
          </a:xfrm>
        </p:grpSpPr>
        <p:sp>
          <p:nvSpPr>
            <p:cNvPr id="3" name="Freeform 3"/>
            <p:cNvSpPr/>
            <p:nvPr/>
          </p:nvSpPr>
          <p:spPr>
            <a:xfrm>
              <a:off x="0" y="0"/>
              <a:ext cx="2858770" cy="6344920"/>
            </a:xfrm>
            <a:custGeom>
              <a:avLst/>
              <a:gdLst/>
              <a:ahLst/>
              <a:cxnLst/>
              <a:rect l="l" t="t" r="r" b="b"/>
              <a:pathLst>
                <a:path w="2858770" h="6344920">
                  <a:moveTo>
                    <a:pt x="1827530" y="6344920"/>
                  </a:moveTo>
                  <a:lnTo>
                    <a:pt x="0" y="6344920"/>
                  </a:lnTo>
                  <a:lnTo>
                    <a:pt x="0" y="1031240"/>
                  </a:lnTo>
                  <a:cubicBezTo>
                    <a:pt x="0" y="461010"/>
                    <a:pt x="461010" y="0"/>
                    <a:pt x="1031240" y="0"/>
                  </a:cubicBezTo>
                  <a:lnTo>
                    <a:pt x="2858770" y="0"/>
                  </a:lnTo>
                  <a:lnTo>
                    <a:pt x="2858770" y="5313680"/>
                  </a:lnTo>
                  <a:cubicBezTo>
                    <a:pt x="2858770" y="5883910"/>
                    <a:pt x="2397760" y="6344920"/>
                    <a:pt x="1827530" y="6344920"/>
                  </a:cubicBezTo>
                  <a:close/>
                </a:path>
              </a:pathLst>
            </a:custGeom>
            <a:blipFill>
              <a:blip r:embed="rId2"/>
              <a:stretch>
                <a:fillRect l="-103496" r="-129630"/>
              </a:stretch>
            </a:blipFill>
          </p:spPr>
        </p:sp>
      </p:grpSp>
      <p:grpSp>
        <p:nvGrpSpPr>
          <p:cNvPr id="4" name="Group 4"/>
          <p:cNvGrpSpPr/>
          <p:nvPr/>
        </p:nvGrpSpPr>
        <p:grpSpPr>
          <a:xfrm>
            <a:off x="11506200" y="4739458"/>
            <a:ext cx="685800" cy="2118542"/>
            <a:chOff x="0" y="0"/>
            <a:chExt cx="812800" cy="2510865"/>
          </a:xfrm>
          <a:solidFill>
            <a:srgbClr val="FFC000"/>
          </a:solidFill>
        </p:grpSpPr>
        <p:sp>
          <p:nvSpPr>
            <p:cNvPr id="5" name="Freeform 5"/>
            <p:cNvSpPr/>
            <p:nvPr/>
          </p:nvSpPr>
          <p:spPr>
            <a:xfrm>
              <a:off x="0" y="0"/>
              <a:ext cx="812800" cy="2510865"/>
            </a:xfrm>
            <a:custGeom>
              <a:avLst/>
              <a:gdLst/>
              <a:ahLst/>
              <a:cxnLst/>
              <a:rect l="l" t="t" r="r" b="b"/>
              <a:pathLst>
                <a:path w="812800" h="2510865">
                  <a:moveTo>
                    <a:pt x="0" y="0"/>
                  </a:moveTo>
                  <a:lnTo>
                    <a:pt x="812800" y="0"/>
                  </a:lnTo>
                  <a:lnTo>
                    <a:pt x="812800" y="2510865"/>
                  </a:lnTo>
                  <a:lnTo>
                    <a:pt x="0" y="2510865"/>
                  </a:lnTo>
                  <a:close/>
                </a:path>
              </a:pathLst>
            </a:custGeom>
            <a:grpFill/>
          </p:spPr>
        </p:sp>
        <p:sp>
          <p:nvSpPr>
            <p:cNvPr id="6" name="TextBox 6"/>
            <p:cNvSpPr txBox="1"/>
            <p:nvPr/>
          </p:nvSpPr>
          <p:spPr>
            <a:xfrm>
              <a:off x="0" y="-38100"/>
              <a:ext cx="812800" cy="2548965"/>
            </a:xfrm>
            <a:prstGeom prst="rect">
              <a:avLst/>
            </a:prstGeom>
            <a:grpFill/>
          </p:spPr>
          <p:txBody>
            <a:bodyPr lIns="33867" tIns="33867" rIns="33867" bIns="33867" rtlCol="0" anchor="ctr"/>
            <a:lstStyle/>
            <a:p>
              <a:pPr algn="ctr" defTabSz="609630">
                <a:lnSpc>
                  <a:spcPts val="1773"/>
                </a:lnSpc>
              </a:pPr>
              <a:endParaRPr sz="1200">
                <a:solidFill>
                  <a:prstClr val="black"/>
                </a:solidFill>
                <a:latin typeface="Calibri"/>
              </a:endParaRPr>
            </a:p>
          </p:txBody>
        </p:sp>
      </p:grpSp>
      <p:grpSp>
        <p:nvGrpSpPr>
          <p:cNvPr id="10" name="Group 10"/>
          <p:cNvGrpSpPr/>
          <p:nvPr/>
        </p:nvGrpSpPr>
        <p:grpSpPr>
          <a:xfrm>
            <a:off x="11506200" y="0"/>
            <a:ext cx="685800" cy="685800"/>
            <a:chOff x="0" y="0"/>
            <a:chExt cx="812800" cy="812800"/>
          </a:xfrm>
          <a:solidFill>
            <a:srgbClr val="FFC000"/>
          </a:solidFill>
        </p:grpSpPr>
        <p:sp>
          <p:nvSpPr>
            <p:cNvPr id="11" name="Freeform 11"/>
            <p:cNvSpPr/>
            <p:nvPr/>
          </p:nvSpPr>
          <p:spPr>
            <a:xfrm>
              <a:off x="0" y="0"/>
              <a:ext cx="812800" cy="812800"/>
            </a:xfrm>
            <a:custGeom>
              <a:avLst/>
              <a:gdLst/>
              <a:ahLst/>
              <a:cxnLst/>
              <a:rect l="l" t="t" r="r" b="b"/>
              <a:pathLst>
                <a:path w="812800" h="812800">
                  <a:moveTo>
                    <a:pt x="0" y="0"/>
                  </a:moveTo>
                  <a:lnTo>
                    <a:pt x="812800" y="0"/>
                  </a:lnTo>
                  <a:lnTo>
                    <a:pt x="812800" y="812800"/>
                  </a:lnTo>
                  <a:lnTo>
                    <a:pt x="0" y="812800"/>
                  </a:lnTo>
                  <a:close/>
                </a:path>
              </a:pathLst>
            </a:custGeom>
            <a:grpFill/>
          </p:spPr>
        </p:sp>
        <p:sp>
          <p:nvSpPr>
            <p:cNvPr id="12" name="TextBox 12"/>
            <p:cNvSpPr txBox="1"/>
            <p:nvPr/>
          </p:nvSpPr>
          <p:spPr>
            <a:xfrm>
              <a:off x="0" y="-38100"/>
              <a:ext cx="812800" cy="850900"/>
            </a:xfrm>
            <a:prstGeom prst="rect">
              <a:avLst/>
            </a:prstGeom>
            <a:grpFill/>
          </p:spPr>
          <p:txBody>
            <a:bodyPr lIns="33867" tIns="33867" rIns="33867" bIns="33867" rtlCol="0" anchor="ctr"/>
            <a:lstStyle/>
            <a:p>
              <a:pPr algn="ctr" defTabSz="609630">
                <a:lnSpc>
                  <a:spcPts val="1773"/>
                </a:lnSpc>
              </a:pPr>
              <a:endParaRPr sz="1200">
                <a:solidFill>
                  <a:prstClr val="black"/>
                </a:solidFill>
                <a:latin typeface="Calibri"/>
              </a:endParaRPr>
            </a:p>
          </p:txBody>
        </p:sp>
      </p:grpSp>
      <p:sp>
        <p:nvSpPr>
          <p:cNvPr id="24" name="TextBox 24"/>
          <p:cNvSpPr txBox="1"/>
          <p:nvPr/>
        </p:nvSpPr>
        <p:spPr>
          <a:xfrm>
            <a:off x="1204999" y="3080538"/>
            <a:ext cx="5844377" cy="1045864"/>
          </a:xfrm>
          <a:prstGeom prst="rect">
            <a:avLst/>
          </a:prstGeom>
        </p:spPr>
        <p:txBody>
          <a:bodyPr wrap="square" lIns="0" tIns="0" rIns="0" bIns="0" rtlCol="0" anchor="t">
            <a:spAutoFit/>
          </a:bodyPr>
          <a:lstStyle/>
          <a:p>
            <a:pPr defTabSz="609630">
              <a:lnSpc>
                <a:spcPts val="2799"/>
              </a:lnSpc>
            </a:pPr>
            <a:r>
              <a:rPr lang="en-US" sz="1999" spc="199" dirty="0">
                <a:solidFill>
                  <a:srgbClr val="000000"/>
                </a:solidFill>
                <a:latin typeface="Arial" panose="020B0604020202020204" pitchFamily="34" charset="0"/>
                <a:ea typeface="Garet"/>
                <a:cs typeface="Arial" panose="020B0604020202020204" pitchFamily="34" charset="0"/>
                <a:sym typeface="Garet"/>
              </a:rPr>
              <a:t>I</a:t>
            </a:r>
            <a:r>
              <a:rPr lang="pl-PL" sz="1999" spc="199" dirty="0">
                <a:solidFill>
                  <a:srgbClr val="000000"/>
                </a:solidFill>
                <a:latin typeface="Arial" panose="020B0604020202020204" pitchFamily="34" charset="0"/>
                <a:ea typeface="Garet"/>
                <a:cs typeface="Arial" panose="020B0604020202020204" pitchFamily="34" charset="0"/>
                <a:sym typeface="Garet"/>
              </a:rPr>
              <a:t>NFORMACJA MIESIĘCZNA O SYTUACJI </a:t>
            </a:r>
            <a:br>
              <a:rPr lang="pl-PL" sz="1999" spc="199" dirty="0">
                <a:solidFill>
                  <a:srgbClr val="000000"/>
                </a:solidFill>
                <a:latin typeface="Arial" panose="020B0604020202020204" pitchFamily="34" charset="0"/>
                <a:ea typeface="Garet"/>
                <a:cs typeface="Arial" panose="020B0604020202020204" pitchFamily="34" charset="0"/>
                <a:sym typeface="Garet"/>
              </a:rPr>
            </a:br>
            <a:r>
              <a:rPr lang="pl-PL" sz="1999" spc="199" dirty="0">
                <a:solidFill>
                  <a:srgbClr val="000000"/>
                </a:solidFill>
                <a:latin typeface="Arial" panose="020B0604020202020204" pitchFamily="34" charset="0"/>
                <a:ea typeface="Garet"/>
                <a:cs typeface="Arial" panose="020B0604020202020204" pitchFamily="34" charset="0"/>
                <a:sym typeface="Garet"/>
              </a:rPr>
              <a:t>NA LOKALNYM RYNKU PRACY</a:t>
            </a:r>
            <a:br>
              <a:rPr lang="pl-PL" sz="1999" spc="199" dirty="0">
                <a:solidFill>
                  <a:srgbClr val="000000"/>
                </a:solidFill>
                <a:latin typeface="Arial" panose="020B0604020202020204" pitchFamily="34" charset="0"/>
                <a:ea typeface="Garet"/>
                <a:cs typeface="Arial" panose="020B0604020202020204" pitchFamily="34" charset="0"/>
                <a:sym typeface="Garet"/>
              </a:rPr>
            </a:br>
            <a:r>
              <a:rPr lang="pl-PL" sz="1999" spc="199" dirty="0">
                <a:solidFill>
                  <a:srgbClr val="000000"/>
                </a:solidFill>
                <a:latin typeface="Arial" panose="020B0604020202020204" pitchFamily="34" charset="0"/>
                <a:ea typeface="Garet"/>
                <a:cs typeface="Arial" panose="020B0604020202020204" pitchFamily="34" charset="0"/>
                <a:sym typeface="Garet"/>
              </a:rPr>
              <a:t>W POWIECIE DĄBROWSKIM </a:t>
            </a:r>
            <a:endParaRPr lang="en-US" sz="1999" spc="199" dirty="0">
              <a:solidFill>
                <a:srgbClr val="000000"/>
              </a:solidFill>
              <a:latin typeface="Arial" panose="020B0604020202020204" pitchFamily="34" charset="0"/>
              <a:ea typeface="Garet"/>
              <a:cs typeface="Arial" panose="020B0604020202020204" pitchFamily="34" charset="0"/>
              <a:sym typeface="Garet"/>
            </a:endParaRPr>
          </a:p>
        </p:txBody>
      </p:sp>
      <p:sp>
        <p:nvSpPr>
          <p:cNvPr id="25" name="TextBox 25"/>
          <p:cNvSpPr txBox="1"/>
          <p:nvPr/>
        </p:nvSpPr>
        <p:spPr>
          <a:xfrm>
            <a:off x="1185612" y="5699306"/>
            <a:ext cx="2024912" cy="246734"/>
          </a:xfrm>
          <a:prstGeom prst="rect">
            <a:avLst/>
          </a:prstGeom>
        </p:spPr>
        <p:txBody>
          <a:bodyPr wrap="square" lIns="0" tIns="0" rIns="0" bIns="0" rtlCol="0" anchor="t">
            <a:spAutoFit/>
          </a:bodyPr>
          <a:lstStyle/>
          <a:p>
            <a:pPr defTabSz="609630">
              <a:lnSpc>
                <a:spcPts val="2147"/>
              </a:lnSpc>
            </a:pPr>
            <a:r>
              <a:rPr lang="pl-PL" sz="1533" dirty="0">
                <a:solidFill>
                  <a:srgbClr val="000000"/>
                </a:solidFill>
                <a:latin typeface="Arial" panose="020B0604020202020204" pitchFamily="34" charset="0"/>
                <a:ea typeface="Garet"/>
                <a:cs typeface="Arial" panose="020B0604020202020204" pitchFamily="34" charset="0"/>
                <a:sym typeface="Garet"/>
              </a:rPr>
              <a:t>krda@praca.gov.pl</a:t>
            </a:r>
            <a:endParaRPr lang="en-US" sz="1533" dirty="0">
              <a:solidFill>
                <a:srgbClr val="000000"/>
              </a:solidFill>
              <a:latin typeface="Arial" panose="020B0604020202020204" pitchFamily="34" charset="0"/>
              <a:ea typeface="Garet"/>
              <a:cs typeface="Arial" panose="020B0604020202020204" pitchFamily="34" charset="0"/>
              <a:sym typeface="Garet"/>
            </a:endParaRPr>
          </a:p>
        </p:txBody>
      </p:sp>
      <p:sp>
        <p:nvSpPr>
          <p:cNvPr id="26" name="TextBox 26"/>
          <p:cNvSpPr txBox="1"/>
          <p:nvPr/>
        </p:nvSpPr>
        <p:spPr>
          <a:xfrm>
            <a:off x="1185612" y="6121764"/>
            <a:ext cx="1622576" cy="246734"/>
          </a:xfrm>
          <a:prstGeom prst="rect">
            <a:avLst/>
          </a:prstGeom>
        </p:spPr>
        <p:txBody>
          <a:bodyPr wrap="square" lIns="0" tIns="0" rIns="0" bIns="0" rtlCol="0" anchor="t">
            <a:spAutoFit/>
          </a:bodyPr>
          <a:lstStyle/>
          <a:p>
            <a:pPr defTabSz="609630">
              <a:lnSpc>
                <a:spcPts val="2147"/>
              </a:lnSpc>
            </a:pPr>
            <a:r>
              <a:rPr lang="en-US" sz="1533" dirty="0">
                <a:solidFill>
                  <a:srgbClr val="000000"/>
                </a:solidFill>
                <a:latin typeface="Arial" panose="020B0604020202020204" pitchFamily="34" charset="0"/>
                <a:ea typeface="Garet"/>
                <a:cs typeface="Arial" panose="020B0604020202020204" pitchFamily="34" charset="0"/>
                <a:sym typeface="Garet"/>
              </a:rPr>
              <a:t>www.</a:t>
            </a:r>
            <a:r>
              <a:rPr lang="pl-PL" sz="1533" dirty="0">
                <a:solidFill>
                  <a:srgbClr val="000000"/>
                </a:solidFill>
                <a:latin typeface="Arial" panose="020B0604020202020204" pitchFamily="34" charset="0"/>
                <a:ea typeface="Garet"/>
                <a:cs typeface="Arial" panose="020B0604020202020204" pitchFamily="34" charset="0"/>
                <a:sym typeface="Garet"/>
              </a:rPr>
              <a:t>pupdt.pl</a:t>
            </a:r>
            <a:endParaRPr lang="en-US" sz="1533" dirty="0">
              <a:solidFill>
                <a:srgbClr val="000000"/>
              </a:solidFill>
              <a:latin typeface="Arial" panose="020B0604020202020204" pitchFamily="34" charset="0"/>
              <a:ea typeface="Garet"/>
              <a:cs typeface="Arial" panose="020B0604020202020204" pitchFamily="34" charset="0"/>
              <a:sym typeface="Garet"/>
            </a:endParaRPr>
          </a:p>
        </p:txBody>
      </p:sp>
      <p:sp>
        <p:nvSpPr>
          <p:cNvPr id="27" name="TextBox 27"/>
          <p:cNvSpPr txBox="1"/>
          <p:nvPr/>
        </p:nvSpPr>
        <p:spPr>
          <a:xfrm>
            <a:off x="1185612" y="2093260"/>
            <a:ext cx="5863764" cy="820738"/>
          </a:xfrm>
          <a:prstGeom prst="rect">
            <a:avLst/>
          </a:prstGeom>
        </p:spPr>
        <p:txBody>
          <a:bodyPr lIns="0" tIns="0" rIns="0" bIns="0" rtlCol="0" anchor="t">
            <a:spAutoFit/>
          </a:bodyPr>
          <a:lstStyle/>
          <a:p>
            <a:pPr defTabSz="609630">
              <a:lnSpc>
                <a:spcPts val="6440"/>
              </a:lnSpc>
            </a:pPr>
            <a:r>
              <a:rPr lang="pl-PL" sz="5600" b="1" dirty="0">
                <a:solidFill>
                  <a:srgbClr val="000000"/>
                </a:solidFill>
                <a:latin typeface="Arial" panose="020B0604020202020204" pitchFamily="34" charset="0"/>
                <a:ea typeface="Garet Bold"/>
                <a:cs typeface="Arial" panose="020B0604020202020204" pitchFamily="34" charset="0"/>
                <a:sym typeface="Garet Bold"/>
              </a:rPr>
              <a:t>Kwiecień</a:t>
            </a:r>
            <a:r>
              <a:rPr lang="en-US" sz="5600" b="1" dirty="0">
                <a:solidFill>
                  <a:srgbClr val="000000"/>
                </a:solidFill>
                <a:latin typeface="Arial" panose="020B0604020202020204" pitchFamily="34" charset="0"/>
                <a:ea typeface="Garet Bold"/>
                <a:cs typeface="Arial" panose="020B0604020202020204" pitchFamily="34" charset="0"/>
                <a:sym typeface="Garet Bold"/>
              </a:rPr>
              <a:t> 202</a:t>
            </a:r>
            <a:r>
              <a:rPr lang="pl-PL" sz="5600" b="1" dirty="0">
                <a:solidFill>
                  <a:srgbClr val="000000"/>
                </a:solidFill>
                <a:latin typeface="Arial" panose="020B0604020202020204" pitchFamily="34" charset="0"/>
                <a:ea typeface="Garet Bold"/>
                <a:cs typeface="Arial" panose="020B0604020202020204" pitchFamily="34" charset="0"/>
                <a:sym typeface="Garet Bold"/>
              </a:rPr>
              <a:t>5</a:t>
            </a:r>
            <a:endParaRPr lang="en-US" sz="5600" b="1" dirty="0">
              <a:solidFill>
                <a:srgbClr val="000000"/>
              </a:solidFill>
              <a:latin typeface="Arial" panose="020B0604020202020204" pitchFamily="34" charset="0"/>
              <a:ea typeface="Garet Bold"/>
              <a:cs typeface="Arial" panose="020B0604020202020204" pitchFamily="34" charset="0"/>
              <a:sym typeface="Garet Bold"/>
            </a:endParaRPr>
          </a:p>
        </p:txBody>
      </p:sp>
      <p:sp>
        <p:nvSpPr>
          <p:cNvPr id="33" name="Rectangle 1">
            <a:extLst>
              <a:ext uri="{FF2B5EF4-FFF2-40B4-BE49-F238E27FC236}">
                <a16:creationId xmlns:a16="http://schemas.microsoft.com/office/drawing/2014/main" id="{6C667CBA-F52F-F365-E523-994C1D64773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a:p>
        </p:txBody>
      </p:sp>
      <p:grpSp>
        <p:nvGrpSpPr>
          <p:cNvPr id="41" name="Group 13">
            <a:extLst>
              <a:ext uri="{FF2B5EF4-FFF2-40B4-BE49-F238E27FC236}">
                <a16:creationId xmlns:a16="http://schemas.microsoft.com/office/drawing/2014/main" id="{BC43582F-E9FD-7ABC-A4DC-E557674870E2}"/>
              </a:ext>
            </a:extLst>
          </p:cNvPr>
          <p:cNvGrpSpPr/>
          <p:nvPr/>
        </p:nvGrpSpPr>
        <p:grpSpPr>
          <a:xfrm>
            <a:off x="0" y="0"/>
            <a:ext cx="685799" cy="6858000"/>
            <a:chOff x="0" y="0"/>
            <a:chExt cx="446365" cy="2709333"/>
          </a:xfrm>
        </p:grpSpPr>
        <p:sp>
          <p:nvSpPr>
            <p:cNvPr id="42" name="Freeform 14">
              <a:extLst>
                <a:ext uri="{FF2B5EF4-FFF2-40B4-BE49-F238E27FC236}">
                  <a16:creationId xmlns:a16="http://schemas.microsoft.com/office/drawing/2014/main" id="{2DD62A8E-2AB3-7B8A-A0EC-9E9FA1AC3671}"/>
                </a:ext>
              </a:extLst>
            </p:cNvPr>
            <p:cNvSpPr/>
            <p:nvPr/>
          </p:nvSpPr>
          <p:spPr>
            <a:xfrm>
              <a:off x="0" y="0"/>
              <a:ext cx="446365" cy="2709333"/>
            </a:xfrm>
            <a:custGeom>
              <a:avLst/>
              <a:gdLst/>
              <a:ahLst/>
              <a:cxnLst/>
              <a:rect l="l" t="t" r="r" b="b"/>
              <a:pathLst>
                <a:path w="446365" h="2709333">
                  <a:moveTo>
                    <a:pt x="223183" y="0"/>
                  </a:moveTo>
                  <a:lnTo>
                    <a:pt x="223183" y="0"/>
                  </a:lnTo>
                  <a:cubicBezTo>
                    <a:pt x="282374" y="0"/>
                    <a:pt x="339142" y="23514"/>
                    <a:pt x="380996" y="65369"/>
                  </a:cubicBezTo>
                  <a:cubicBezTo>
                    <a:pt x="422851" y="107224"/>
                    <a:pt x="446365" y="163991"/>
                    <a:pt x="446365" y="223183"/>
                  </a:cubicBezTo>
                  <a:lnTo>
                    <a:pt x="446365" y="2486151"/>
                  </a:lnTo>
                  <a:cubicBezTo>
                    <a:pt x="446365" y="2609411"/>
                    <a:pt x="346443" y="2709333"/>
                    <a:pt x="223183" y="2709333"/>
                  </a:cubicBezTo>
                  <a:lnTo>
                    <a:pt x="223183" y="2709333"/>
                  </a:lnTo>
                  <a:cubicBezTo>
                    <a:pt x="99922" y="2709333"/>
                    <a:pt x="0" y="2609411"/>
                    <a:pt x="0" y="2486151"/>
                  </a:cubicBezTo>
                  <a:lnTo>
                    <a:pt x="0" y="223183"/>
                  </a:lnTo>
                  <a:cubicBezTo>
                    <a:pt x="0" y="99922"/>
                    <a:pt x="99922" y="0"/>
                    <a:pt x="223183" y="0"/>
                  </a:cubicBezTo>
                  <a:close/>
                </a:path>
              </a:pathLst>
            </a:custGeom>
            <a:solidFill>
              <a:srgbClr val="FFC000"/>
            </a:solidFill>
          </p:spPr>
        </p:sp>
        <p:sp>
          <p:nvSpPr>
            <p:cNvPr id="43" name="TextBox 15">
              <a:extLst>
                <a:ext uri="{FF2B5EF4-FFF2-40B4-BE49-F238E27FC236}">
                  <a16:creationId xmlns:a16="http://schemas.microsoft.com/office/drawing/2014/main" id="{BBBACEB3-326A-C72E-4CA4-F3857128A820}"/>
                </a:ext>
              </a:extLst>
            </p:cNvPr>
            <p:cNvSpPr txBox="1"/>
            <p:nvPr/>
          </p:nvSpPr>
          <p:spPr>
            <a:xfrm>
              <a:off x="0" y="-38100"/>
              <a:ext cx="446365" cy="2747433"/>
            </a:xfrm>
            <a:prstGeom prst="rect">
              <a:avLst/>
            </a:prstGeom>
          </p:spPr>
          <p:txBody>
            <a:bodyPr lIns="50800" tIns="50800" rIns="50800" bIns="50800" rtlCol="0" anchor="ctr"/>
            <a:lstStyle/>
            <a:p>
              <a:pPr algn="ctr">
                <a:lnSpc>
                  <a:spcPts val="2659"/>
                </a:lnSpc>
              </a:pPr>
              <a:endParaRPr/>
            </a:p>
          </p:txBody>
        </p:sp>
      </p:grpSp>
      <p:sp>
        <p:nvSpPr>
          <p:cNvPr id="44" name="TextBox 21">
            <a:extLst>
              <a:ext uri="{FF2B5EF4-FFF2-40B4-BE49-F238E27FC236}">
                <a16:creationId xmlns:a16="http://schemas.microsoft.com/office/drawing/2014/main" id="{BAFD48EC-B346-F49A-E55D-1AE5CDA4D59A}"/>
              </a:ext>
            </a:extLst>
          </p:cNvPr>
          <p:cNvSpPr txBox="1"/>
          <p:nvPr/>
        </p:nvSpPr>
        <p:spPr>
          <a:xfrm>
            <a:off x="10853887" y="694174"/>
            <a:ext cx="1977164" cy="2069844"/>
          </a:xfrm>
          <a:prstGeom prst="rect">
            <a:avLst/>
          </a:prstGeom>
        </p:spPr>
        <p:txBody>
          <a:bodyPr lIns="50800" tIns="50800" rIns="50800" bIns="50800" rtlCol="0" anchor="ctr"/>
          <a:lstStyle/>
          <a:p>
            <a:pPr algn="ctr">
              <a:lnSpc>
                <a:spcPts val="2659"/>
              </a:lnSpc>
            </a:pPr>
            <a:endParaRPr dirty="0"/>
          </a:p>
        </p:txBody>
      </p:sp>
      <p:grpSp>
        <p:nvGrpSpPr>
          <p:cNvPr id="46" name="Group 19">
            <a:extLst>
              <a:ext uri="{FF2B5EF4-FFF2-40B4-BE49-F238E27FC236}">
                <a16:creationId xmlns:a16="http://schemas.microsoft.com/office/drawing/2014/main" id="{B37377D1-148C-1C91-A9C3-E31B1F456961}"/>
              </a:ext>
            </a:extLst>
          </p:cNvPr>
          <p:cNvGrpSpPr/>
          <p:nvPr/>
        </p:nvGrpSpPr>
        <p:grpSpPr>
          <a:xfrm>
            <a:off x="6902978" y="25782"/>
            <a:ext cx="1977164" cy="1977164"/>
            <a:chOff x="0" y="0"/>
            <a:chExt cx="812800" cy="812800"/>
          </a:xfrm>
        </p:grpSpPr>
        <p:sp>
          <p:nvSpPr>
            <p:cNvPr id="47" name="Freeform 20">
              <a:extLst>
                <a:ext uri="{FF2B5EF4-FFF2-40B4-BE49-F238E27FC236}">
                  <a16:creationId xmlns:a16="http://schemas.microsoft.com/office/drawing/2014/main" id="{2746812A-9397-3900-E077-B0711F37B022}"/>
                </a:ext>
              </a:extLst>
            </p:cNvPr>
            <p:cNvSpPr/>
            <p:nvPr/>
          </p:nvSpPr>
          <p:spPr>
            <a:xfrm>
              <a:off x="0" y="0"/>
              <a:ext cx="812800" cy="812800"/>
            </a:xfrm>
            <a:custGeom>
              <a:avLst/>
              <a:gdLst/>
              <a:ahLst/>
              <a:cxnLst/>
              <a:rect l="l" t="t" r="r" b="b"/>
              <a:pathLst>
                <a:path w="812800" h="812800">
                  <a:moveTo>
                    <a:pt x="199699" y="0"/>
                  </a:moveTo>
                  <a:lnTo>
                    <a:pt x="613101" y="0"/>
                  </a:lnTo>
                  <a:cubicBezTo>
                    <a:pt x="666064" y="0"/>
                    <a:pt x="716859" y="21040"/>
                    <a:pt x="754309" y="58491"/>
                  </a:cubicBezTo>
                  <a:cubicBezTo>
                    <a:pt x="791760" y="95941"/>
                    <a:pt x="812800" y="146736"/>
                    <a:pt x="812800" y="199699"/>
                  </a:cubicBezTo>
                  <a:lnTo>
                    <a:pt x="812800" y="613101"/>
                  </a:lnTo>
                  <a:cubicBezTo>
                    <a:pt x="812800" y="666064"/>
                    <a:pt x="791760" y="716859"/>
                    <a:pt x="754309" y="754309"/>
                  </a:cubicBezTo>
                  <a:cubicBezTo>
                    <a:pt x="716859" y="791760"/>
                    <a:pt x="666064" y="812800"/>
                    <a:pt x="613101" y="812800"/>
                  </a:cubicBezTo>
                  <a:lnTo>
                    <a:pt x="199699" y="812800"/>
                  </a:lnTo>
                  <a:cubicBezTo>
                    <a:pt x="146736" y="812800"/>
                    <a:pt x="95941" y="791760"/>
                    <a:pt x="58491" y="754309"/>
                  </a:cubicBezTo>
                  <a:cubicBezTo>
                    <a:pt x="21040" y="716859"/>
                    <a:pt x="0" y="666064"/>
                    <a:pt x="0" y="613101"/>
                  </a:cubicBezTo>
                  <a:lnTo>
                    <a:pt x="0" y="199699"/>
                  </a:lnTo>
                  <a:cubicBezTo>
                    <a:pt x="0" y="146736"/>
                    <a:pt x="21040" y="95941"/>
                    <a:pt x="58491" y="58491"/>
                  </a:cubicBezTo>
                  <a:cubicBezTo>
                    <a:pt x="95941" y="21040"/>
                    <a:pt x="146736" y="0"/>
                    <a:pt x="199699" y="0"/>
                  </a:cubicBezTo>
                  <a:close/>
                </a:path>
              </a:pathLst>
            </a:custGeom>
            <a:solidFill>
              <a:srgbClr val="FFC000">
                <a:alpha val="29804"/>
              </a:srgbClr>
            </a:solidFill>
          </p:spPr>
        </p:sp>
        <p:sp>
          <p:nvSpPr>
            <p:cNvPr id="48" name="TextBox 21">
              <a:extLst>
                <a:ext uri="{FF2B5EF4-FFF2-40B4-BE49-F238E27FC236}">
                  <a16:creationId xmlns:a16="http://schemas.microsoft.com/office/drawing/2014/main" id="{C219D799-D3A4-60C9-4F7C-B0DF68137910}"/>
                </a:ext>
              </a:extLst>
            </p:cNvPr>
            <p:cNvSpPr txBox="1"/>
            <p:nvPr/>
          </p:nvSpPr>
          <p:spPr>
            <a:xfrm>
              <a:off x="0" y="-38100"/>
              <a:ext cx="812800" cy="850900"/>
            </a:xfrm>
            <a:prstGeom prst="rect">
              <a:avLst/>
            </a:prstGeom>
          </p:spPr>
          <p:txBody>
            <a:bodyPr lIns="50800" tIns="50800" rIns="50800" bIns="50800" rtlCol="0" anchor="ctr"/>
            <a:lstStyle/>
            <a:p>
              <a:pPr algn="ctr">
                <a:lnSpc>
                  <a:spcPts val="2659"/>
                </a:lnSpc>
              </a:pPr>
              <a:endParaRPr dirty="0"/>
            </a:p>
          </p:txBody>
        </p:sp>
      </p:grpSp>
      <p:grpSp>
        <p:nvGrpSpPr>
          <p:cNvPr id="49" name="Group 29">
            <a:extLst>
              <a:ext uri="{FF2B5EF4-FFF2-40B4-BE49-F238E27FC236}">
                <a16:creationId xmlns:a16="http://schemas.microsoft.com/office/drawing/2014/main" id="{C16B72E4-FC96-DBAF-6860-5EE588CA4AAC}"/>
              </a:ext>
            </a:extLst>
          </p:cNvPr>
          <p:cNvGrpSpPr/>
          <p:nvPr/>
        </p:nvGrpSpPr>
        <p:grpSpPr>
          <a:xfrm>
            <a:off x="6902978" y="6647092"/>
            <a:ext cx="2545888" cy="2545888"/>
            <a:chOff x="0" y="0"/>
            <a:chExt cx="812800" cy="812800"/>
          </a:xfrm>
        </p:grpSpPr>
        <p:sp>
          <p:nvSpPr>
            <p:cNvPr id="50" name="Freeform 30">
              <a:extLst>
                <a:ext uri="{FF2B5EF4-FFF2-40B4-BE49-F238E27FC236}">
                  <a16:creationId xmlns:a16="http://schemas.microsoft.com/office/drawing/2014/main" id="{62F31ABD-C852-D5F0-ABDE-5B601971DE3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C000">
                <a:alpha val="0"/>
              </a:srgbClr>
            </a:solidFill>
            <a:ln w="571500" cap="sq">
              <a:solidFill>
                <a:srgbClr val="FFC000"/>
              </a:solidFill>
              <a:prstDash val="solid"/>
              <a:miter/>
            </a:ln>
          </p:spPr>
          <p:txBody>
            <a:bodyPr/>
            <a:lstStyle/>
            <a:p>
              <a:endParaRPr lang="pl-PL" dirty="0"/>
            </a:p>
          </p:txBody>
        </p:sp>
        <p:sp>
          <p:nvSpPr>
            <p:cNvPr id="51" name="TextBox 31">
              <a:extLst>
                <a:ext uri="{FF2B5EF4-FFF2-40B4-BE49-F238E27FC236}">
                  <a16:creationId xmlns:a16="http://schemas.microsoft.com/office/drawing/2014/main" id="{4169C243-E5DC-8452-D8D9-0D69E5C2CEAC}"/>
                </a:ext>
              </a:extLst>
            </p:cNvPr>
            <p:cNvSpPr txBox="1"/>
            <p:nvPr/>
          </p:nvSpPr>
          <p:spPr>
            <a:xfrm>
              <a:off x="76200" y="38100"/>
              <a:ext cx="660400" cy="698500"/>
            </a:xfrm>
            <a:prstGeom prst="rect">
              <a:avLst/>
            </a:prstGeom>
            <a:ln>
              <a:solidFill>
                <a:srgbClr val="FFC000"/>
              </a:solidFill>
            </a:ln>
          </p:spPr>
          <p:txBody>
            <a:bodyPr lIns="50800" tIns="50800" rIns="50800" bIns="50800" rtlCol="0" anchor="ctr"/>
            <a:lstStyle/>
            <a:p>
              <a:pPr algn="ctr">
                <a:lnSpc>
                  <a:spcPts val="2659"/>
                </a:lnSpc>
              </a:pPr>
              <a:endParaRPr/>
            </a:p>
          </p:txBody>
        </p:sp>
      </p:grpSp>
      <p:pic>
        <p:nvPicPr>
          <p:cNvPr id="15" name="Obraz 14">
            <a:extLst>
              <a:ext uri="{FF2B5EF4-FFF2-40B4-BE49-F238E27FC236}">
                <a16:creationId xmlns:a16="http://schemas.microsoft.com/office/drawing/2014/main" id="{87BCFA6E-0B21-D7A4-5577-8FB9E966B6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870" y="247959"/>
            <a:ext cx="3410712" cy="9777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94356-4494-E9CA-550C-B801880D5541}"/>
            </a:ext>
          </a:extLst>
        </p:cNvPr>
        <p:cNvGrpSpPr/>
        <p:nvPr/>
      </p:nvGrpSpPr>
      <p:grpSpPr>
        <a:xfrm>
          <a:off x="0" y="0"/>
          <a:ext cx="0" cy="0"/>
          <a:chOff x="0" y="0"/>
          <a:chExt cx="0" cy="0"/>
        </a:xfrm>
      </p:grpSpPr>
      <p:graphicFrame>
        <p:nvGraphicFramePr>
          <p:cNvPr id="3" name="Tabela 2" descr="Procentowy poziom bezrobocia według gmin powiatu dąbrowskiego w miesiącu lutym 2025">
            <a:extLst>
              <a:ext uri="{FF2B5EF4-FFF2-40B4-BE49-F238E27FC236}">
                <a16:creationId xmlns:a16="http://schemas.microsoft.com/office/drawing/2014/main" id="{3A5D4866-11AF-2AFF-AAFA-61A29BBB8F19}"/>
              </a:ext>
            </a:extLst>
          </p:cNvPr>
          <p:cNvGraphicFramePr>
            <a:graphicFrameLocks noGrp="1"/>
          </p:cNvGraphicFramePr>
          <p:nvPr>
            <p:extLst>
              <p:ext uri="{D42A27DB-BD31-4B8C-83A1-F6EECF244321}">
                <p14:modId xmlns:p14="http://schemas.microsoft.com/office/powerpoint/2010/main" val="1613830473"/>
              </p:ext>
            </p:extLst>
          </p:nvPr>
        </p:nvGraphicFramePr>
        <p:xfrm>
          <a:off x="500062" y="2902567"/>
          <a:ext cx="5791010" cy="2999515"/>
        </p:xfrm>
        <a:graphic>
          <a:graphicData uri="http://schemas.openxmlformats.org/drawingml/2006/table">
            <a:tbl>
              <a:tblPr firstRow="1" bandRow="1">
                <a:tableStyleId>{17292A2E-F333-43FB-9621-5CBBE7FDCDCB}</a:tableStyleId>
              </a:tblPr>
              <a:tblGrid>
                <a:gridCol w="2232733">
                  <a:extLst>
                    <a:ext uri="{9D8B030D-6E8A-4147-A177-3AD203B41FA5}">
                      <a16:colId xmlns:a16="http://schemas.microsoft.com/office/drawing/2014/main" val="2801346397"/>
                    </a:ext>
                  </a:extLst>
                </a:gridCol>
                <a:gridCol w="1583173">
                  <a:extLst>
                    <a:ext uri="{9D8B030D-6E8A-4147-A177-3AD203B41FA5}">
                      <a16:colId xmlns:a16="http://schemas.microsoft.com/office/drawing/2014/main" val="108558992"/>
                    </a:ext>
                  </a:extLst>
                </a:gridCol>
                <a:gridCol w="947750">
                  <a:extLst>
                    <a:ext uri="{9D8B030D-6E8A-4147-A177-3AD203B41FA5}">
                      <a16:colId xmlns:a16="http://schemas.microsoft.com/office/drawing/2014/main" val="2122169954"/>
                    </a:ext>
                  </a:extLst>
                </a:gridCol>
                <a:gridCol w="1027354">
                  <a:extLst>
                    <a:ext uri="{9D8B030D-6E8A-4147-A177-3AD203B41FA5}">
                      <a16:colId xmlns:a16="http://schemas.microsoft.com/office/drawing/2014/main" val="823165125"/>
                    </a:ext>
                  </a:extLst>
                </a:gridCol>
              </a:tblGrid>
              <a:tr h="398898">
                <a:tc>
                  <a:txBody>
                    <a:bodyPr/>
                    <a:lstStyle/>
                    <a:p>
                      <a:r>
                        <a:rPr lang="pl-PL" sz="1400" b="1" dirty="0">
                          <a:latin typeface="Arial" panose="020B0604020202020204" pitchFamily="34" charset="0"/>
                          <a:cs typeface="Arial" panose="020B0604020202020204" pitchFamily="34" charset="0"/>
                        </a:rPr>
                        <a:t>Wyszczególnienie</a:t>
                      </a:r>
                    </a:p>
                  </a:txBody>
                  <a:tcPr/>
                </a:tc>
                <a:tc>
                  <a:txBody>
                    <a:bodyPr/>
                    <a:lstStyle/>
                    <a:p>
                      <a:pPr algn="ctr"/>
                      <a:r>
                        <a:rPr lang="pl-PL" sz="1400" b="1" dirty="0">
                          <a:latin typeface="Arial" panose="020B0604020202020204" pitchFamily="34" charset="0"/>
                          <a:cs typeface="Arial" panose="020B0604020202020204" pitchFamily="34" charset="0"/>
                        </a:rPr>
                        <a:t>w % do ogółu</a:t>
                      </a:r>
                    </a:p>
                  </a:txBody>
                  <a:tcPr/>
                </a:tc>
                <a:tc>
                  <a:txBody>
                    <a:bodyPr/>
                    <a:lstStyle/>
                    <a:p>
                      <a:pPr algn="ctr"/>
                      <a:r>
                        <a:rPr lang="pl-PL" sz="1400" b="1" dirty="0">
                          <a:latin typeface="Arial" panose="020B0604020202020204" pitchFamily="34" charset="0"/>
                          <a:cs typeface="Arial" panose="020B0604020202020204" pitchFamily="34" charset="0"/>
                        </a:rPr>
                        <a:t>m/m</a:t>
                      </a:r>
                    </a:p>
                  </a:txBody>
                  <a:tcPr/>
                </a:tc>
                <a:tc>
                  <a:txBody>
                    <a:bodyPr/>
                    <a:lstStyle/>
                    <a:p>
                      <a:pPr algn="ctr"/>
                      <a:r>
                        <a:rPr lang="pl-PL" sz="1400" b="1" dirty="0">
                          <a:latin typeface="Arial" panose="020B0604020202020204" pitchFamily="34" charset="0"/>
                          <a:cs typeface="Arial" panose="020B0604020202020204" pitchFamily="34" charset="0"/>
                        </a:rPr>
                        <a:t>r/r</a:t>
                      </a:r>
                    </a:p>
                  </a:txBody>
                  <a:tcPr/>
                </a:tc>
                <a:extLst>
                  <a:ext uri="{0D108BD9-81ED-4DB2-BD59-A6C34878D82A}">
                    <a16:rowId xmlns:a16="http://schemas.microsoft.com/office/drawing/2014/main" val="2626815257"/>
                  </a:ext>
                </a:extLst>
              </a:tr>
              <a:tr h="295957">
                <a:tc>
                  <a:txBody>
                    <a:bodyPr/>
                    <a:lstStyle/>
                    <a:p>
                      <a:r>
                        <a:rPr lang="pl-PL" sz="1400" b="1" dirty="0">
                          <a:latin typeface="Arial" panose="020B0604020202020204" pitchFamily="34" charset="0"/>
                          <a:cs typeface="Arial" panose="020B0604020202020204" pitchFamily="34" charset="0"/>
                        </a:rPr>
                        <a:t>Bolesław</a:t>
                      </a:r>
                    </a:p>
                  </a:txBody>
                  <a:tcPr/>
                </a:tc>
                <a:tc>
                  <a:txBody>
                    <a:bodyPr/>
                    <a:lstStyle/>
                    <a:p>
                      <a:pPr algn="ctr"/>
                      <a:r>
                        <a:rPr lang="pl-PL" sz="1400" b="1" dirty="0">
                          <a:latin typeface="Arial" panose="020B0604020202020204" pitchFamily="34" charset="0"/>
                          <a:cs typeface="Arial" panose="020B0604020202020204" pitchFamily="34" charset="0"/>
                        </a:rPr>
                        <a:t>3,3</a:t>
                      </a:r>
                    </a:p>
                  </a:txBody>
                  <a:tcPr/>
                </a:tc>
                <a:tc>
                  <a:txBody>
                    <a:bodyPr/>
                    <a:lstStyle/>
                    <a:p>
                      <a:pPr algn="ctr"/>
                      <a:r>
                        <a:rPr lang="pl-PL" sz="1400" dirty="0">
                          <a:latin typeface="Arial" panose="020B0604020202020204" pitchFamily="34" charset="0"/>
                          <a:cs typeface="Arial" panose="020B0604020202020204" pitchFamily="34" charset="0"/>
                        </a:rPr>
                        <a:t>- 2,9%</a:t>
                      </a:r>
                    </a:p>
                  </a:txBody>
                  <a:tcPr/>
                </a:tc>
                <a:tc>
                  <a:txBody>
                    <a:bodyPr/>
                    <a:lstStyle/>
                    <a:p>
                      <a:pPr algn="ctr"/>
                      <a:r>
                        <a:rPr lang="pl-PL" sz="1400" dirty="0">
                          <a:latin typeface="Arial" panose="020B0604020202020204" pitchFamily="34" charset="0"/>
                          <a:cs typeface="Arial" panose="020B0604020202020204" pitchFamily="34" charset="0"/>
                        </a:rPr>
                        <a:t>- 2,9%</a:t>
                      </a:r>
                    </a:p>
                  </a:txBody>
                  <a:tcPr/>
                </a:tc>
                <a:extLst>
                  <a:ext uri="{0D108BD9-81ED-4DB2-BD59-A6C34878D82A}">
                    <a16:rowId xmlns:a16="http://schemas.microsoft.com/office/drawing/2014/main" val="3233712790"/>
                  </a:ext>
                </a:extLst>
              </a:tr>
              <a:tr h="558457">
                <a:tc>
                  <a:txBody>
                    <a:bodyPr/>
                    <a:lstStyle/>
                    <a:p>
                      <a:r>
                        <a:rPr lang="pl-PL" sz="1400" b="1" dirty="0">
                          <a:latin typeface="Arial" panose="020B0604020202020204" pitchFamily="34" charset="0"/>
                          <a:cs typeface="Arial" panose="020B0604020202020204" pitchFamily="34" charset="0"/>
                        </a:rPr>
                        <a:t>Dąbrowa Tarnowska – miasto i gmina</a:t>
                      </a:r>
                    </a:p>
                  </a:txBody>
                  <a:tcPr/>
                </a:tc>
                <a:tc>
                  <a:txBody>
                    <a:bodyPr/>
                    <a:lstStyle/>
                    <a:p>
                      <a:pPr algn="ctr"/>
                      <a:r>
                        <a:rPr lang="pl-PL" sz="1400" b="1" dirty="0">
                          <a:latin typeface="Arial" panose="020B0604020202020204" pitchFamily="34" charset="0"/>
                          <a:cs typeface="Arial" panose="020B0604020202020204" pitchFamily="34" charset="0"/>
                        </a:rPr>
                        <a:t>36,2%</a:t>
                      </a:r>
                    </a:p>
                  </a:txBody>
                  <a:tcPr/>
                </a:tc>
                <a:tc>
                  <a:txBody>
                    <a:bodyPr/>
                    <a:lstStyle/>
                    <a:p>
                      <a:pPr algn="ctr"/>
                      <a:r>
                        <a:rPr lang="pl-PL" sz="1400" dirty="0">
                          <a:latin typeface="Arial" panose="020B0604020202020204" pitchFamily="34" charset="0"/>
                          <a:cs typeface="Arial" panose="020B0604020202020204" pitchFamily="34" charset="0"/>
                        </a:rPr>
                        <a:t>- 4,9%</a:t>
                      </a:r>
                    </a:p>
                  </a:txBody>
                  <a:tcPr/>
                </a:tc>
                <a:tc>
                  <a:txBody>
                    <a:bodyPr/>
                    <a:lstStyle/>
                    <a:p>
                      <a:pPr algn="ctr"/>
                      <a:r>
                        <a:rPr lang="pl-PL" sz="1400" dirty="0">
                          <a:latin typeface="Arial" panose="020B0604020202020204" pitchFamily="34" charset="0"/>
                          <a:cs typeface="Arial" panose="020B0604020202020204" pitchFamily="34" charset="0"/>
                        </a:rPr>
                        <a:t>- 1,9%</a:t>
                      </a:r>
                    </a:p>
                  </a:txBody>
                  <a:tcPr/>
                </a:tc>
                <a:extLst>
                  <a:ext uri="{0D108BD9-81ED-4DB2-BD59-A6C34878D82A}">
                    <a16:rowId xmlns:a16="http://schemas.microsoft.com/office/drawing/2014/main" val="1637036350"/>
                  </a:ext>
                </a:extLst>
              </a:tr>
              <a:tr h="295957">
                <a:tc>
                  <a:txBody>
                    <a:bodyPr/>
                    <a:lstStyle/>
                    <a:p>
                      <a:r>
                        <a:rPr lang="pl-PL" sz="1400" b="1" dirty="0">
                          <a:latin typeface="Arial" panose="020B0604020202020204" pitchFamily="34" charset="0"/>
                          <a:cs typeface="Arial" panose="020B0604020202020204" pitchFamily="34" charset="0"/>
                        </a:rPr>
                        <a:t>Gręboszów</a:t>
                      </a:r>
                    </a:p>
                  </a:txBody>
                  <a:tcPr/>
                </a:tc>
                <a:tc>
                  <a:txBody>
                    <a:bodyPr/>
                    <a:lstStyle/>
                    <a:p>
                      <a:pPr algn="ctr"/>
                      <a:r>
                        <a:rPr lang="pl-PL" sz="1400" b="1" dirty="0">
                          <a:latin typeface="Arial" panose="020B0604020202020204" pitchFamily="34" charset="0"/>
                          <a:cs typeface="Arial" panose="020B0604020202020204" pitchFamily="34" charset="0"/>
                        </a:rPr>
                        <a:t>3,2%</a:t>
                      </a:r>
                    </a:p>
                  </a:txBody>
                  <a:tcPr/>
                </a:tc>
                <a:tc>
                  <a:txBody>
                    <a:bodyPr/>
                    <a:lstStyle/>
                    <a:p>
                      <a:pPr algn="ctr"/>
                      <a:r>
                        <a:rPr lang="pl-PL" sz="1400" dirty="0">
                          <a:latin typeface="Arial" panose="020B0604020202020204" pitchFamily="34" charset="0"/>
                          <a:cs typeface="Arial" panose="020B0604020202020204" pitchFamily="34" charset="0"/>
                        </a:rPr>
                        <a:t>- 8,3%</a:t>
                      </a:r>
                    </a:p>
                  </a:txBody>
                  <a:tcPr/>
                </a:tc>
                <a:tc>
                  <a:txBody>
                    <a:bodyPr/>
                    <a:lstStyle/>
                    <a:p>
                      <a:pPr algn="ctr"/>
                      <a:r>
                        <a:rPr lang="pl-PL" sz="1400" dirty="0">
                          <a:latin typeface="Arial" panose="020B0604020202020204" pitchFamily="34" charset="0"/>
                          <a:cs typeface="Arial" panose="020B0604020202020204" pitchFamily="34" charset="0"/>
                        </a:rPr>
                        <a:t>- 12,0%</a:t>
                      </a:r>
                    </a:p>
                  </a:txBody>
                  <a:tcPr/>
                </a:tc>
                <a:extLst>
                  <a:ext uri="{0D108BD9-81ED-4DB2-BD59-A6C34878D82A}">
                    <a16:rowId xmlns:a16="http://schemas.microsoft.com/office/drawing/2014/main" val="1264478802"/>
                  </a:ext>
                </a:extLst>
              </a:tr>
              <a:tr h="295957">
                <a:tc>
                  <a:txBody>
                    <a:bodyPr/>
                    <a:lstStyle/>
                    <a:p>
                      <a:r>
                        <a:rPr lang="pl-PL" sz="1400" b="1" dirty="0">
                          <a:latin typeface="Arial" panose="020B0604020202020204" pitchFamily="34" charset="0"/>
                          <a:cs typeface="Arial" panose="020B0604020202020204" pitchFamily="34" charset="0"/>
                        </a:rPr>
                        <a:t>Mędrzechów</a:t>
                      </a:r>
                    </a:p>
                  </a:txBody>
                  <a:tcPr/>
                </a:tc>
                <a:tc>
                  <a:txBody>
                    <a:bodyPr/>
                    <a:lstStyle/>
                    <a:p>
                      <a:pPr algn="ctr"/>
                      <a:r>
                        <a:rPr lang="pl-PL" sz="1400" b="1" dirty="0">
                          <a:latin typeface="Arial" panose="020B0604020202020204" pitchFamily="34" charset="0"/>
                          <a:cs typeface="Arial" panose="020B0604020202020204" pitchFamily="34" charset="0"/>
                        </a:rPr>
                        <a:t>6,6%</a:t>
                      </a:r>
                    </a:p>
                  </a:txBody>
                  <a:tcPr/>
                </a:tc>
                <a:tc>
                  <a:txBody>
                    <a:bodyPr/>
                    <a:lstStyle/>
                    <a:p>
                      <a:pPr algn="ctr"/>
                      <a:r>
                        <a:rPr lang="pl-PL" sz="1400" dirty="0">
                          <a:latin typeface="Arial" panose="020B0604020202020204" pitchFamily="34" charset="0"/>
                          <a:cs typeface="Arial" panose="020B0604020202020204" pitchFamily="34" charset="0"/>
                        </a:rPr>
                        <a:t>- 2,9%</a:t>
                      </a:r>
                    </a:p>
                  </a:txBody>
                  <a:tcPr/>
                </a:tc>
                <a:tc>
                  <a:txBody>
                    <a:bodyPr/>
                    <a:lstStyle/>
                    <a:p>
                      <a:pPr algn="ctr"/>
                      <a:r>
                        <a:rPr lang="pl-PL" sz="1400" dirty="0">
                          <a:latin typeface="Arial" panose="020B0604020202020204" pitchFamily="34" charset="0"/>
                          <a:cs typeface="Arial" panose="020B0604020202020204" pitchFamily="34" charset="0"/>
                        </a:rPr>
                        <a:t>- 7,6%</a:t>
                      </a:r>
                    </a:p>
                  </a:txBody>
                  <a:tcPr/>
                </a:tc>
                <a:extLst>
                  <a:ext uri="{0D108BD9-81ED-4DB2-BD59-A6C34878D82A}">
                    <a16:rowId xmlns:a16="http://schemas.microsoft.com/office/drawing/2014/main" val="2890859862"/>
                  </a:ext>
                </a:extLst>
              </a:tr>
              <a:tr h="295957">
                <a:tc>
                  <a:txBody>
                    <a:bodyPr/>
                    <a:lstStyle/>
                    <a:p>
                      <a:r>
                        <a:rPr lang="pl-PL" sz="1400" b="1" dirty="0">
                          <a:latin typeface="Arial" panose="020B0604020202020204" pitchFamily="34" charset="0"/>
                          <a:cs typeface="Arial" panose="020B0604020202020204" pitchFamily="34" charset="0"/>
                        </a:rPr>
                        <a:t>Olesno</a:t>
                      </a:r>
                    </a:p>
                  </a:txBody>
                  <a:tcPr/>
                </a:tc>
                <a:tc>
                  <a:txBody>
                    <a:bodyPr/>
                    <a:lstStyle/>
                    <a:p>
                      <a:pPr algn="ctr"/>
                      <a:r>
                        <a:rPr lang="pl-PL" sz="1400" b="1" dirty="0">
                          <a:latin typeface="Arial" panose="020B0604020202020204" pitchFamily="34" charset="0"/>
                          <a:cs typeface="Arial" panose="020B0604020202020204" pitchFamily="34" charset="0"/>
                        </a:rPr>
                        <a:t>13,0%</a:t>
                      </a:r>
                    </a:p>
                  </a:txBody>
                  <a:tcPr/>
                </a:tc>
                <a:tc>
                  <a:txBody>
                    <a:bodyPr/>
                    <a:lstStyle/>
                    <a:p>
                      <a:pPr algn="ctr"/>
                      <a:r>
                        <a:rPr lang="pl-PL" sz="1400" dirty="0">
                          <a:latin typeface="Arial" panose="020B0604020202020204" pitchFamily="34" charset="0"/>
                          <a:cs typeface="Arial" panose="020B0604020202020204" pitchFamily="34" charset="0"/>
                        </a:rPr>
                        <a:t>- 8,3%</a:t>
                      </a:r>
                    </a:p>
                  </a:txBody>
                  <a:tcPr/>
                </a:tc>
                <a:tc>
                  <a:txBody>
                    <a:bodyPr/>
                    <a:lstStyle/>
                    <a:p>
                      <a:pPr algn="ctr"/>
                      <a:r>
                        <a:rPr lang="pl-PL" sz="1400" dirty="0">
                          <a:latin typeface="Arial" panose="020B0604020202020204" pitchFamily="34" charset="0"/>
                          <a:cs typeface="Arial" panose="020B0604020202020204" pitchFamily="34" charset="0"/>
                        </a:rPr>
                        <a:t>- 6,4%</a:t>
                      </a:r>
                    </a:p>
                  </a:txBody>
                  <a:tcPr/>
                </a:tc>
                <a:extLst>
                  <a:ext uri="{0D108BD9-81ED-4DB2-BD59-A6C34878D82A}">
                    <a16:rowId xmlns:a16="http://schemas.microsoft.com/office/drawing/2014/main" val="1816906600"/>
                  </a:ext>
                </a:extLst>
              </a:tr>
              <a:tr h="295957">
                <a:tc>
                  <a:txBody>
                    <a:bodyPr/>
                    <a:lstStyle/>
                    <a:p>
                      <a:r>
                        <a:rPr lang="pl-PL" sz="1400" b="1" dirty="0">
                          <a:latin typeface="Arial" panose="020B0604020202020204" pitchFamily="34" charset="0"/>
                          <a:cs typeface="Arial" panose="020B0604020202020204" pitchFamily="34" charset="0"/>
                        </a:rPr>
                        <a:t>Radgoszcz</a:t>
                      </a:r>
                    </a:p>
                  </a:txBody>
                  <a:tcPr/>
                </a:tc>
                <a:tc>
                  <a:txBody>
                    <a:bodyPr/>
                    <a:lstStyle/>
                    <a:p>
                      <a:pPr algn="ctr"/>
                      <a:r>
                        <a:rPr lang="pl-PL" sz="1400" b="1" dirty="0">
                          <a:latin typeface="Arial" panose="020B0604020202020204" pitchFamily="34" charset="0"/>
                          <a:cs typeface="Arial" panose="020B0604020202020204" pitchFamily="34" charset="0"/>
                        </a:rPr>
                        <a:t>12,2%</a:t>
                      </a:r>
                    </a:p>
                  </a:txBody>
                  <a:tcPr/>
                </a:tc>
                <a:tc>
                  <a:txBody>
                    <a:bodyPr/>
                    <a:lstStyle/>
                    <a:p>
                      <a:pPr algn="ctr"/>
                      <a:r>
                        <a:rPr lang="pl-PL" sz="1400" dirty="0">
                          <a:latin typeface="Arial" panose="020B0604020202020204" pitchFamily="34" charset="0"/>
                          <a:cs typeface="Arial" panose="020B0604020202020204" pitchFamily="34" charset="0"/>
                        </a:rPr>
                        <a:t>- 3,9%</a:t>
                      </a:r>
                    </a:p>
                  </a:txBody>
                  <a:tcPr/>
                </a:tc>
                <a:tc>
                  <a:txBody>
                    <a:bodyPr/>
                    <a:lstStyle/>
                    <a:p>
                      <a:pPr algn="ctr"/>
                      <a:r>
                        <a:rPr lang="pl-PL" sz="1400" dirty="0">
                          <a:latin typeface="Arial" panose="020B0604020202020204" pitchFamily="34" charset="0"/>
                          <a:cs typeface="Arial" panose="020B0604020202020204" pitchFamily="34" charset="0"/>
                        </a:rPr>
                        <a:t>- 6,8%</a:t>
                      </a:r>
                    </a:p>
                  </a:txBody>
                  <a:tcPr/>
                </a:tc>
                <a:extLst>
                  <a:ext uri="{0D108BD9-81ED-4DB2-BD59-A6C34878D82A}">
                    <a16:rowId xmlns:a16="http://schemas.microsoft.com/office/drawing/2014/main" val="4212339202"/>
                  </a:ext>
                </a:extLst>
              </a:tr>
              <a:tr h="493260">
                <a:tc>
                  <a:txBody>
                    <a:bodyPr/>
                    <a:lstStyle/>
                    <a:p>
                      <a:r>
                        <a:rPr lang="pl-PL" sz="1400" b="1" dirty="0">
                          <a:latin typeface="Arial" panose="020B0604020202020204" pitchFamily="34" charset="0"/>
                          <a:cs typeface="Arial" panose="020B0604020202020204" pitchFamily="34" charset="0"/>
                        </a:rPr>
                        <a:t>Szczucin – </a:t>
                      </a:r>
                      <a:br>
                        <a:rPr lang="pl-PL" sz="1400" b="1" dirty="0">
                          <a:latin typeface="Arial" panose="020B0604020202020204" pitchFamily="34" charset="0"/>
                          <a:cs typeface="Arial" panose="020B0604020202020204" pitchFamily="34" charset="0"/>
                        </a:rPr>
                      </a:br>
                      <a:r>
                        <a:rPr lang="pl-PL" sz="1400" b="1" dirty="0">
                          <a:latin typeface="Arial" panose="020B0604020202020204" pitchFamily="34" charset="0"/>
                          <a:cs typeface="Arial" panose="020B0604020202020204" pitchFamily="34" charset="0"/>
                        </a:rPr>
                        <a:t>miasto i gmina</a:t>
                      </a:r>
                    </a:p>
                  </a:txBody>
                  <a:tcPr/>
                </a:tc>
                <a:tc>
                  <a:txBody>
                    <a:bodyPr/>
                    <a:lstStyle/>
                    <a:p>
                      <a:pPr algn="ctr"/>
                      <a:r>
                        <a:rPr lang="pl-PL" sz="1400" b="1" dirty="0">
                          <a:latin typeface="Arial" panose="020B0604020202020204" pitchFamily="34" charset="0"/>
                          <a:cs typeface="Arial" panose="020B0604020202020204" pitchFamily="34" charset="0"/>
                        </a:rPr>
                        <a:t>25,5%</a:t>
                      </a:r>
                    </a:p>
                  </a:txBody>
                  <a:tcPr/>
                </a:tc>
                <a:tc>
                  <a:txBody>
                    <a:bodyPr/>
                    <a:lstStyle/>
                    <a:p>
                      <a:pPr algn="ctr"/>
                      <a:r>
                        <a:rPr lang="pl-PL" sz="1400" dirty="0">
                          <a:latin typeface="Arial" panose="020B0604020202020204" pitchFamily="34" charset="0"/>
                          <a:cs typeface="Arial" panose="020B0604020202020204" pitchFamily="34" charset="0"/>
                        </a:rPr>
                        <a:t>- 6,0%</a:t>
                      </a:r>
                    </a:p>
                  </a:txBody>
                  <a:tcPr/>
                </a:tc>
                <a:tc>
                  <a:txBody>
                    <a:bodyPr/>
                    <a:lstStyle/>
                    <a:p>
                      <a:pPr algn="ctr"/>
                      <a:r>
                        <a:rPr lang="pl-PL" sz="1400" dirty="0">
                          <a:latin typeface="Arial" panose="020B0604020202020204" pitchFamily="34" charset="0"/>
                          <a:cs typeface="Arial" panose="020B0604020202020204" pitchFamily="34" charset="0"/>
                        </a:rPr>
                        <a:t>- 6,5%</a:t>
                      </a:r>
                    </a:p>
                  </a:txBody>
                  <a:tcPr/>
                </a:tc>
                <a:extLst>
                  <a:ext uri="{0D108BD9-81ED-4DB2-BD59-A6C34878D82A}">
                    <a16:rowId xmlns:a16="http://schemas.microsoft.com/office/drawing/2014/main" val="4183248909"/>
                  </a:ext>
                </a:extLst>
              </a:tr>
            </a:tbl>
          </a:graphicData>
        </a:graphic>
      </p:graphicFrame>
      <p:graphicFrame>
        <p:nvGraphicFramePr>
          <p:cNvPr id="6" name="Wykres 5" descr="poziom bezrobocia według gmin powiatu dąbrowskiego w lutym 2025 roku">
            <a:extLst>
              <a:ext uri="{FF2B5EF4-FFF2-40B4-BE49-F238E27FC236}">
                <a16:creationId xmlns:a16="http://schemas.microsoft.com/office/drawing/2014/main" id="{70A272B0-0C88-C712-C7B1-BAAFDD1F6E08}"/>
              </a:ext>
            </a:extLst>
          </p:cNvPr>
          <p:cNvGraphicFramePr/>
          <p:nvPr>
            <p:extLst>
              <p:ext uri="{D42A27DB-BD31-4B8C-83A1-F6EECF244321}">
                <p14:modId xmlns:p14="http://schemas.microsoft.com/office/powerpoint/2010/main" val="1613074391"/>
              </p:ext>
            </p:extLst>
          </p:nvPr>
        </p:nvGraphicFramePr>
        <p:xfrm>
          <a:off x="6578603" y="1645464"/>
          <a:ext cx="5021073" cy="4709941"/>
        </p:xfrm>
        <a:graphic>
          <a:graphicData uri="http://schemas.openxmlformats.org/drawingml/2006/chart">
            <c:chart xmlns:c="http://schemas.openxmlformats.org/drawingml/2006/chart" xmlns:r="http://schemas.openxmlformats.org/officeDocument/2006/relationships" r:id="rId2"/>
          </a:graphicData>
        </a:graphic>
      </p:graphicFrame>
      <p:sp>
        <p:nvSpPr>
          <p:cNvPr id="8" name="Prostokąt 3">
            <a:extLst>
              <a:ext uri="{FF2B5EF4-FFF2-40B4-BE49-F238E27FC236}">
                <a16:creationId xmlns:a16="http://schemas.microsoft.com/office/drawing/2014/main" id="{93458935-B1A9-8750-0E31-C4E607B76A3A}"/>
              </a:ext>
            </a:extLst>
          </p:cNvPr>
          <p:cNvSpPr>
            <a:spLocks noChangeArrowheads="1"/>
          </p:cNvSpPr>
          <p:nvPr/>
        </p:nvSpPr>
        <p:spPr bwMode="auto">
          <a:xfrm>
            <a:off x="500062" y="635540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sp>
        <p:nvSpPr>
          <p:cNvPr id="9" name="Prostokąt 3">
            <a:extLst>
              <a:ext uri="{FF2B5EF4-FFF2-40B4-BE49-F238E27FC236}">
                <a16:creationId xmlns:a16="http://schemas.microsoft.com/office/drawing/2014/main" id="{59B1969E-F553-03EB-DECF-9AA6648A62E4}"/>
              </a:ext>
            </a:extLst>
          </p:cNvPr>
          <p:cNvSpPr>
            <a:spLocks noChangeArrowheads="1"/>
          </p:cNvSpPr>
          <p:nvPr/>
        </p:nvSpPr>
        <p:spPr bwMode="auto">
          <a:xfrm>
            <a:off x="460950" y="1207458"/>
            <a:ext cx="59738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600" dirty="0">
                <a:latin typeface="Arial" panose="020B0604020202020204" pitchFamily="34" charset="0"/>
                <a:cs typeface="Arial" panose="020B0604020202020204" pitchFamily="34" charset="0"/>
              </a:rPr>
              <a:t>W kwietniu 2025 roku we wszystkich gminach powiatu dąbrowskiego odnotowano spadki jego poziomu. Gminy Gręboszów i Olesno odnotowały największe spadki w porównaniu do poprzedniego miesiąca, zaś gmina Gręboszów największy spadek rok do roku.</a:t>
            </a:r>
            <a:endParaRPr lang="pl-PL" altLang="pl-PL" sz="1600" dirty="0"/>
          </a:p>
        </p:txBody>
      </p:sp>
      <p:grpSp>
        <p:nvGrpSpPr>
          <p:cNvPr id="4" name="Group 29">
            <a:extLst>
              <a:ext uri="{FF2B5EF4-FFF2-40B4-BE49-F238E27FC236}">
                <a16:creationId xmlns:a16="http://schemas.microsoft.com/office/drawing/2014/main" id="{78ECB4ED-563A-A5A4-F45D-DBD53FEDBC3F}"/>
              </a:ext>
            </a:extLst>
          </p:cNvPr>
          <p:cNvGrpSpPr/>
          <p:nvPr/>
        </p:nvGrpSpPr>
        <p:grpSpPr>
          <a:xfrm>
            <a:off x="0" y="-7633"/>
            <a:ext cx="12192000" cy="1024283"/>
            <a:chOff x="0" y="0"/>
            <a:chExt cx="4574327" cy="406438"/>
          </a:xfrm>
          <a:solidFill>
            <a:schemeClr val="accent4">
              <a:lumMod val="60000"/>
              <a:lumOff val="40000"/>
            </a:schemeClr>
          </a:solidFill>
        </p:grpSpPr>
        <p:sp>
          <p:nvSpPr>
            <p:cNvPr id="5" name="Freeform 30">
              <a:extLst>
                <a:ext uri="{FF2B5EF4-FFF2-40B4-BE49-F238E27FC236}">
                  <a16:creationId xmlns:a16="http://schemas.microsoft.com/office/drawing/2014/main" id="{B3C26BE6-5813-82E4-F0A0-09CDAFA3E1FC}"/>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7" name="TextBox 31">
              <a:extLst>
                <a:ext uri="{FF2B5EF4-FFF2-40B4-BE49-F238E27FC236}">
                  <a16:creationId xmlns:a16="http://schemas.microsoft.com/office/drawing/2014/main" id="{B2115E26-DCD6-BC64-A80B-AA0536E32C8A}"/>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0" name="TextBox 36">
            <a:extLst>
              <a:ext uri="{FF2B5EF4-FFF2-40B4-BE49-F238E27FC236}">
                <a16:creationId xmlns:a16="http://schemas.microsoft.com/office/drawing/2014/main" id="{6520EE69-4BF1-27C4-EE81-4B1E7EBB1429}"/>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BEZROBOCIE W GMINACH</a:t>
            </a:r>
            <a:endParaRPr lang="en-US" sz="4999" b="1" spc="99" dirty="0">
              <a:solidFill>
                <a:prstClr val="black"/>
              </a:solidFill>
              <a:latin typeface="Garet Bold"/>
              <a:ea typeface="Garet Bold"/>
              <a:cs typeface="Garet Bold"/>
              <a:sym typeface="Garet Bold"/>
            </a:endParaRPr>
          </a:p>
        </p:txBody>
      </p:sp>
      <p:sp>
        <p:nvSpPr>
          <p:cNvPr id="11" name="TextBox 43">
            <a:extLst>
              <a:ext uri="{FF2B5EF4-FFF2-40B4-BE49-F238E27FC236}">
                <a16:creationId xmlns:a16="http://schemas.microsoft.com/office/drawing/2014/main" id="{F9B72A91-C047-104D-DC79-CB5510AAD897}"/>
              </a:ext>
            </a:extLst>
          </p:cNvPr>
          <p:cNvSpPr txBox="1"/>
          <p:nvPr/>
        </p:nvSpPr>
        <p:spPr>
          <a:xfrm>
            <a:off x="10024969" y="299013"/>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Tree>
    <p:extLst>
      <p:ext uri="{BB962C8B-B14F-4D97-AF65-F5344CB8AC3E}">
        <p14:creationId xmlns:p14="http://schemas.microsoft.com/office/powerpoint/2010/main" val="3591399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71932-23E2-8019-798F-8EB80B067A8C}"/>
            </a:ext>
          </a:extLst>
        </p:cNvPr>
        <p:cNvGrpSpPr/>
        <p:nvPr/>
      </p:nvGrpSpPr>
      <p:grpSpPr>
        <a:xfrm>
          <a:off x="0" y="0"/>
          <a:ext cx="0" cy="0"/>
          <a:chOff x="0" y="0"/>
          <a:chExt cx="0" cy="0"/>
        </a:xfrm>
      </p:grpSpPr>
      <p:sp>
        <p:nvSpPr>
          <p:cNvPr id="3" name="Prostokąt 3">
            <a:extLst>
              <a:ext uri="{FF2B5EF4-FFF2-40B4-BE49-F238E27FC236}">
                <a16:creationId xmlns:a16="http://schemas.microsoft.com/office/drawing/2014/main" id="{2EC25D9F-607C-8526-8A86-1CCB6EB07EB7}"/>
              </a:ext>
            </a:extLst>
          </p:cNvPr>
          <p:cNvSpPr>
            <a:spLocks noChangeArrowheads="1"/>
          </p:cNvSpPr>
          <p:nvPr/>
        </p:nvSpPr>
        <p:spPr bwMode="auto">
          <a:xfrm>
            <a:off x="500062" y="635540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graphicFrame>
        <p:nvGraphicFramePr>
          <p:cNvPr id="7" name="Tabela 6">
            <a:extLst>
              <a:ext uri="{FF2B5EF4-FFF2-40B4-BE49-F238E27FC236}">
                <a16:creationId xmlns:a16="http://schemas.microsoft.com/office/drawing/2014/main" id="{838C0F4F-2DF5-FFB0-7859-2B6FE4B7FD7B}"/>
              </a:ext>
            </a:extLst>
          </p:cNvPr>
          <p:cNvGraphicFramePr>
            <a:graphicFrameLocks noGrp="1"/>
          </p:cNvGraphicFramePr>
          <p:nvPr>
            <p:extLst>
              <p:ext uri="{D42A27DB-BD31-4B8C-83A1-F6EECF244321}">
                <p14:modId xmlns:p14="http://schemas.microsoft.com/office/powerpoint/2010/main" val="1711516824"/>
              </p:ext>
            </p:extLst>
          </p:nvPr>
        </p:nvGraphicFramePr>
        <p:xfrm>
          <a:off x="462693" y="2937964"/>
          <a:ext cx="6219583" cy="2438400"/>
        </p:xfrm>
        <a:graphic>
          <a:graphicData uri="http://schemas.openxmlformats.org/drawingml/2006/table">
            <a:tbl>
              <a:tblPr firstRow="1" bandRow="1">
                <a:tableStyleId>{2D5ABB26-0587-4C30-8999-92F81FD0307C}</a:tableStyleId>
              </a:tblPr>
              <a:tblGrid>
                <a:gridCol w="1923891">
                  <a:extLst>
                    <a:ext uri="{9D8B030D-6E8A-4147-A177-3AD203B41FA5}">
                      <a16:colId xmlns:a16="http://schemas.microsoft.com/office/drawing/2014/main" val="1983544473"/>
                    </a:ext>
                  </a:extLst>
                </a:gridCol>
                <a:gridCol w="1975104">
                  <a:extLst>
                    <a:ext uri="{9D8B030D-6E8A-4147-A177-3AD203B41FA5}">
                      <a16:colId xmlns:a16="http://schemas.microsoft.com/office/drawing/2014/main" val="3744003956"/>
                    </a:ext>
                  </a:extLst>
                </a:gridCol>
                <a:gridCol w="2320588">
                  <a:extLst>
                    <a:ext uri="{9D8B030D-6E8A-4147-A177-3AD203B41FA5}">
                      <a16:colId xmlns:a16="http://schemas.microsoft.com/office/drawing/2014/main" val="2925576540"/>
                    </a:ext>
                  </a:extLst>
                </a:gridCol>
              </a:tblGrid>
              <a:tr h="425617">
                <a:tc>
                  <a:txBody>
                    <a:bodyPr/>
                    <a:lstStyle/>
                    <a:p>
                      <a:r>
                        <a:rPr lang="pl-PL" sz="1600" b="1" dirty="0">
                          <a:latin typeface="Arial" panose="020B0604020202020204" pitchFamily="34" charset="0"/>
                          <a:cs typeface="Arial" panose="020B0604020202020204" pitchFamily="34" charset="0"/>
                        </a:rPr>
                        <a:t>Wolne </a:t>
                      </a:r>
                      <a:br>
                        <a:rPr lang="pl-PL" sz="1600" b="1" dirty="0">
                          <a:latin typeface="Arial" panose="020B0604020202020204" pitchFamily="34" charset="0"/>
                          <a:cs typeface="Arial" panose="020B0604020202020204" pitchFamily="34" charset="0"/>
                        </a:rPr>
                      </a:br>
                      <a:r>
                        <a:rPr lang="pl-PL" sz="1600" b="1" dirty="0">
                          <a:latin typeface="Arial" panose="020B0604020202020204" pitchFamily="34" charset="0"/>
                          <a:cs typeface="Arial" panose="020B0604020202020204" pitchFamily="34" charset="0"/>
                        </a:rPr>
                        <a:t>miejsca pracy</a:t>
                      </a:r>
                    </a:p>
                  </a:txBody>
                  <a:tcPr/>
                </a:tc>
                <a:tc>
                  <a:txBody>
                    <a:bodyPr/>
                    <a:lstStyle/>
                    <a:p>
                      <a:r>
                        <a:rPr lang="pl-PL" sz="1600" b="1" dirty="0">
                          <a:latin typeface="Arial" panose="020B0604020202020204" pitchFamily="34" charset="0"/>
                          <a:cs typeface="Arial" panose="020B0604020202020204" pitchFamily="34" charset="0"/>
                        </a:rPr>
                        <a:t>z tego</a:t>
                      </a:r>
                      <a:br>
                        <a:rPr lang="pl-PL" sz="1600" b="1" dirty="0">
                          <a:latin typeface="Arial" panose="020B0604020202020204" pitchFamily="34" charset="0"/>
                          <a:cs typeface="Arial" panose="020B0604020202020204" pitchFamily="34" charset="0"/>
                        </a:rPr>
                      </a:br>
                      <a:r>
                        <a:rPr lang="pl-PL" sz="1600" b="1" dirty="0">
                          <a:latin typeface="Arial" panose="020B0604020202020204" pitchFamily="34" charset="0"/>
                          <a:cs typeface="Arial" panose="020B0604020202020204" pitchFamily="34" charset="0"/>
                        </a:rPr>
                        <a:t>niesubsydiowanej </a:t>
                      </a:r>
                    </a:p>
                  </a:txBody>
                  <a:tcPr/>
                </a:tc>
                <a:tc>
                  <a:txBody>
                    <a:bodyPr/>
                    <a:lstStyle/>
                    <a:p>
                      <a:r>
                        <a:rPr lang="pl-PL" sz="1600" b="1" dirty="0">
                          <a:latin typeface="Arial" panose="020B0604020202020204" pitchFamily="34" charset="0"/>
                          <a:cs typeface="Arial" panose="020B0604020202020204" pitchFamily="34" charset="0"/>
                        </a:rPr>
                        <a:t>z tego</a:t>
                      </a:r>
                      <a:br>
                        <a:rPr lang="pl-PL" sz="1600" b="1" dirty="0">
                          <a:latin typeface="Arial" panose="020B0604020202020204" pitchFamily="34" charset="0"/>
                          <a:cs typeface="Arial" panose="020B0604020202020204" pitchFamily="34" charset="0"/>
                        </a:rPr>
                      </a:br>
                      <a:r>
                        <a:rPr lang="pl-PL" sz="1600" b="1" dirty="0">
                          <a:latin typeface="Arial" panose="020B0604020202020204" pitchFamily="34" charset="0"/>
                          <a:cs typeface="Arial" panose="020B0604020202020204" pitchFamily="34" charset="0"/>
                        </a:rPr>
                        <a:t>subsydiowanej</a:t>
                      </a:r>
                    </a:p>
                  </a:txBody>
                  <a:tcPr/>
                </a:tc>
                <a:extLst>
                  <a:ext uri="{0D108BD9-81ED-4DB2-BD59-A6C34878D82A}">
                    <a16:rowId xmlns:a16="http://schemas.microsoft.com/office/drawing/2014/main" val="3353633991"/>
                  </a:ext>
                </a:extLst>
              </a:tr>
              <a:tr h="617145">
                <a:tc>
                  <a:txBody>
                    <a:bodyPr/>
                    <a:lstStyle/>
                    <a:p>
                      <a:r>
                        <a:rPr lang="pl-PL" sz="2400" b="1" dirty="0">
                          <a:latin typeface="Arial" panose="020B0604020202020204" pitchFamily="34" charset="0"/>
                          <a:cs typeface="Arial" panose="020B0604020202020204" pitchFamily="34" charset="0"/>
                        </a:rPr>
                        <a:t>71 </a:t>
                      </a:r>
                    </a:p>
                    <a:p>
                      <a:r>
                        <a:rPr lang="pl-PL" sz="1400" b="0" dirty="0">
                          <a:latin typeface="Arial" panose="020B0604020202020204" pitchFamily="34" charset="0"/>
                          <a:cs typeface="Arial" panose="020B0604020202020204" pitchFamily="34" charset="0"/>
                        </a:rPr>
                        <a:t>spadek o 41,8% m/m</a:t>
                      </a:r>
                    </a:p>
                    <a:p>
                      <a:r>
                        <a:rPr lang="pl-PL" sz="1400" b="0" dirty="0">
                          <a:latin typeface="Arial" panose="020B0604020202020204" pitchFamily="34" charset="0"/>
                          <a:cs typeface="Arial" panose="020B0604020202020204" pitchFamily="34" charset="0"/>
                        </a:rPr>
                        <a:t>spadek o 41,8% r/r</a:t>
                      </a:r>
                    </a:p>
                  </a:txBody>
                  <a:tcPr/>
                </a:tc>
                <a:tc>
                  <a:txBody>
                    <a:bodyPr/>
                    <a:lstStyle/>
                    <a:p>
                      <a:r>
                        <a:rPr lang="pl-PL" sz="2400" b="1" dirty="0">
                          <a:latin typeface="Arial" panose="020B0604020202020204" pitchFamily="34" charset="0"/>
                          <a:cs typeface="Arial" panose="020B0604020202020204" pitchFamily="34" charset="0"/>
                        </a:rPr>
                        <a:t>16 </a:t>
                      </a:r>
                    </a:p>
                    <a:p>
                      <a:r>
                        <a:rPr lang="pl-PL" sz="1400" b="0" dirty="0">
                          <a:latin typeface="Arial" panose="020B0604020202020204" pitchFamily="34" charset="0"/>
                          <a:cs typeface="Arial" panose="020B0604020202020204" pitchFamily="34" charset="0"/>
                        </a:rPr>
                        <a:t>spadek o 27,3% m/m</a:t>
                      </a:r>
                    </a:p>
                    <a:p>
                      <a:r>
                        <a:rPr lang="pl-PL" sz="1400" b="0" dirty="0">
                          <a:latin typeface="Arial" panose="020B0604020202020204" pitchFamily="34" charset="0"/>
                          <a:cs typeface="Arial" panose="020B0604020202020204" pitchFamily="34" charset="0"/>
                        </a:rPr>
                        <a:t>spadek o 59% r/r</a:t>
                      </a:r>
                    </a:p>
                  </a:txBody>
                  <a:tcPr/>
                </a:tc>
                <a:tc>
                  <a:txBody>
                    <a:bodyPr/>
                    <a:lstStyle/>
                    <a:p>
                      <a:r>
                        <a:rPr lang="pl-PL" sz="2400" b="1" dirty="0">
                          <a:latin typeface="Arial" panose="020B0604020202020204" pitchFamily="34" charset="0"/>
                          <a:cs typeface="Arial" panose="020B0604020202020204" pitchFamily="34" charset="0"/>
                        </a:rPr>
                        <a:t>55</a:t>
                      </a:r>
                    </a:p>
                    <a:p>
                      <a:r>
                        <a:rPr lang="pl-PL" sz="1400" b="0" dirty="0">
                          <a:latin typeface="Arial" panose="020B0604020202020204" pitchFamily="34" charset="0"/>
                          <a:cs typeface="Arial" panose="020B0604020202020204" pitchFamily="34" charset="0"/>
                        </a:rPr>
                        <a:t>spadek o 45% m/m</a:t>
                      </a:r>
                    </a:p>
                    <a:p>
                      <a:r>
                        <a:rPr lang="pl-PL" sz="1400" b="0" dirty="0">
                          <a:latin typeface="Arial" panose="020B0604020202020204" pitchFamily="34" charset="0"/>
                          <a:cs typeface="Arial" panose="020B0604020202020204" pitchFamily="34" charset="0"/>
                        </a:rPr>
                        <a:t>spadek o 33,7% r/r</a:t>
                      </a:r>
                    </a:p>
                  </a:txBody>
                  <a:tcPr/>
                </a:tc>
                <a:extLst>
                  <a:ext uri="{0D108BD9-81ED-4DB2-BD59-A6C34878D82A}">
                    <a16:rowId xmlns:a16="http://schemas.microsoft.com/office/drawing/2014/main" val="1882775854"/>
                  </a:ext>
                </a:extLst>
              </a:tr>
              <a:tr h="212808">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255370">
                <a:tc>
                  <a:txBody>
                    <a:bodyPr/>
                    <a:lstStyle/>
                    <a:p>
                      <a:endParaRPr lang="pl-PL" dirty="0">
                        <a:latin typeface="Arial" panose="020B0604020202020204" pitchFamily="34" charset="0"/>
                        <a:cs typeface="Arial" panose="020B0604020202020204" pitchFamily="34" charset="0"/>
                      </a:endParaRPr>
                    </a:p>
                  </a:txBody>
                  <a:tcPr/>
                </a:tc>
                <a:tc>
                  <a:txBody>
                    <a:bodyPr/>
                    <a:lstStyle/>
                    <a:p>
                      <a:endParaRPr lang="pl-PL" dirty="0">
                        <a:latin typeface="Arial" panose="020B0604020202020204" pitchFamily="34" charset="0"/>
                        <a:cs typeface="Arial" panose="020B0604020202020204" pitchFamily="34" charset="0"/>
                      </a:endParaRPr>
                    </a:p>
                  </a:txBody>
                  <a:tcPr/>
                </a:tc>
                <a:tc>
                  <a:txBody>
                    <a:bodyPr/>
                    <a:lstStyle/>
                    <a:p>
                      <a:endParaRPr lang="pl-PL"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394238"/>
                  </a:ext>
                </a:extLst>
              </a:tr>
              <a:tr h="254233">
                <a:tc>
                  <a:txBody>
                    <a:bodyPr/>
                    <a:lstStyle/>
                    <a:p>
                      <a:endParaRPr lang="pl-PL" sz="1400" dirty="0"/>
                    </a:p>
                  </a:txBody>
                  <a:tcPr/>
                </a:tc>
                <a:tc>
                  <a:txBody>
                    <a:bodyPr/>
                    <a:lstStyle/>
                    <a:p>
                      <a:endParaRPr lang="pl-PL" sz="1400" dirty="0"/>
                    </a:p>
                  </a:txBody>
                  <a:tcPr/>
                </a:tc>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4" name="Wykres 3" descr="wolne miejsca pracy i miejsca aktywizacji zawodowej w Powiatowym Urzędzie Pracy w Dąbrowie Tarnowskiej w miesiącu lutym 2025 roku">
            <a:extLst>
              <a:ext uri="{FF2B5EF4-FFF2-40B4-BE49-F238E27FC236}">
                <a16:creationId xmlns:a16="http://schemas.microsoft.com/office/drawing/2014/main" id="{4BD283AB-7E58-FF8D-DDEA-D0A47C6EF62C}"/>
              </a:ext>
            </a:extLst>
          </p:cNvPr>
          <p:cNvGraphicFramePr/>
          <p:nvPr>
            <p:extLst>
              <p:ext uri="{D42A27DB-BD31-4B8C-83A1-F6EECF244321}">
                <p14:modId xmlns:p14="http://schemas.microsoft.com/office/powerpoint/2010/main" val="4078814707"/>
              </p:ext>
            </p:extLst>
          </p:nvPr>
        </p:nvGraphicFramePr>
        <p:xfrm>
          <a:off x="6682276" y="1363264"/>
          <a:ext cx="5268932" cy="4822192"/>
        </p:xfrm>
        <a:graphic>
          <a:graphicData uri="http://schemas.openxmlformats.org/drawingml/2006/chart">
            <c:chart xmlns:c="http://schemas.openxmlformats.org/drawingml/2006/chart" xmlns:r="http://schemas.openxmlformats.org/officeDocument/2006/relationships" r:id="rId2"/>
          </a:graphicData>
        </a:graphic>
      </p:graphicFrame>
      <p:sp>
        <p:nvSpPr>
          <p:cNvPr id="5" name="Prostokąt 3">
            <a:extLst>
              <a:ext uri="{FF2B5EF4-FFF2-40B4-BE49-F238E27FC236}">
                <a16:creationId xmlns:a16="http://schemas.microsoft.com/office/drawing/2014/main" id="{FC2A0BD4-6528-D504-002D-B7138E5975A4}"/>
              </a:ext>
            </a:extLst>
          </p:cNvPr>
          <p:cNvSpPr>
            <a:spLocks noChangeArrowheads="1"/>
          </p:cNvSpPr>
          <p:nvPr/>
        </p:nvSpPr>
        <p:spPr bwMode="auto">
          <a:xfrm>
            <a:off x="521881" y="1514132"/>
            <a:ext cx="559390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600" dirty="0">
                <a:latin typeface="Arial" panose="020B0604020202020204" pitchFamily="34" charset="0"/>
                <a:cs typeface="Arial" panose="020B0604020202020204" pitchFamily="34" charset="0"/>
              </a:rPr>
              <a:t>Od początku 2025 r. do urzędu wpłynęło zapotrzebowanie na 370 miejsc pracy i miejsc aktywności zawodowej. </a:t>
            </a:r>
            <a:br>
              <a:rPr lang="pl-PL" altLang="pl-PL" sz="1600" dirty="0">
                <a:latin typeface="Arial" panose="020B0604020202020204" pitchFamily="34" charset="0"/>
                <a:cs typeface="Arial" panose="020B0604020202020204" pitchFamily="34" charset="0"/>
              </a:rPr>
            </a:br>
            <a:r>
              <a:rPr lang="pl-PL" altLang="pl-PL" sz="1600" dirty="0">
                <a:latin typeface="Arial" panose="020B0604020202020204" pitchFamily="34" charset="0"/>
                <a:cs typeface="Arial" panose="020B0604020202020204" pitchFamily="34" charset="0"/>
              </a:rPr>
              <a:t>Z tego 278 miejsc pracy stanowią formy subsydiowane, które są finansowane przez urząd pracy.</a:t>
            </a:r>
            <a:endParaRPr lang="pl-PL" altLang="pl-PL" sz="1600" dirty="0"/>
          </a:p>
        </p:txBody>
      </p:sp>
      <p:grpSp>
        <p:nvGrpSpPr>
          <p:cNvPr id="6" name="Group 29">
            <a:extLst>
              <a:ext uri="{FF2B5EF4-FFF2-40B4-BE49-F238E27FC236}">
                <a16:creationId xmlns:a16="http://schemas.microsoft.com/office/drawing/2014/main" id="{0806BBB8-0A3A-8D2C-D921-343426DC5C44}"/>
              </a:ext>
            </a:extLst>
          </p:cNvPr>
          <p:cNvGrpSpPr/>
          <p:nvPr/>
        </p:nvGrpSpPr>
        <p:grpSpPr>
          <a:xfrm>
            <a:off x="0" y="-7633"/>
            <a:ext cx="12192000" cy="1024283"/>
            <a:chOff x="0" y="0"/>
            <a:chExt cx="4574327" cy="406438"/>
          </a:xfrm>
          <a:solidFill>
            <a:schemeClr val="accent4">
              <a:lumMod val="60000"/>
              <a:lumOff val="40000"/>
            </a:schemeClr>
          </a:solidFill>
        </p:grpSpPr>
        <p:sp>
          <p:nvSpPr>
            <p:cNvPr id="8" name="Freeform 30">
              <a:extLst>
                <a:ext uri="{FF2B5EF4-FFF2-40B4-BE49-F238E27FC236}">
                  <a16:creationId xmlns:a16="http://schemas.microsoft.com/office/drawing/2014/main" id="{401E5458-1D45-EA09-08A7-CD34B804AB26}"/>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9" name="TextBox 31">
              <a:extLst>
                <a:ext uri="{FF2B5EF4-FFF2-40B4-BE49-F238E27FC236}">
                  <a16:creationId xmlns:a16="http://schemas.microsoft.com/office/drawing/2014/main" id="{E2169C70-CF2D-0637-8CAD-9E9357617EE7}"/>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0" name="TextBox 36">
            <a:extLst>
              <a:ext uri="{FF2B5EF4-FFF2-40B4-BE49-F238E27FC236}">
                <a16:creationId xmlns:a16="http://schemas.microsoft.com/office/drawing/2014/main" id="{54ECA307-8F35-9B01-7E1E-04FD7C7A25FC}"/>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OFERTY PRACY</a:t>
            </a:r>
            <a:endParaRPr lang="en-US" sz="4999" b="1" spc="99" dirty="0">
              <a:solidFill>
                <a:prstClr val="black"/>
              </a:solidFill>
              <a:latin typeface="Garet Bold"/>
              <a:ea typeface="Garet Bold"/>
              <a:cs typeface="Garet Bold"/>
              <a:sym typeface="Garet Bold"/>
            </a:endParaRPr>
          </a:p>
        </p:txBody>
      </p:sp>
      <p:sp>
        <p:nvSpPr>
          <p:cNvPr id="11" name="TextBox 43">
            <a:extLst>
              <a:ext uri="{FF2B5EF4-FFF2-40B4-BE49-F238E27FC236}">
                <a16:creationId xmlns:a16="http://schemas.microsoft.com/office/drawing/2014/main" id="{0316BD68-3EC6-4054-BF1E-E04C3EFDC549}"/>
              </a:ext>
            </a:extLst>
          </p:cNvPr>
          <p:cNvSpPr txBox="1"/>
          <p:nvPr/>
        </p:nvSpPr>
        <p:spPr>
          <a:xfrm>
            <a:off x="10024969" y="299013"/>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
        <p:nvSpPr>
          <p:cNvPr id="2" name="Prostokąt 3">
            <a:extLst>
              <a:ext uri="{FF2B5EF4-FFF2-40B4-BE49-F238E27FC236}">
                <a16:creationId xmlns:a16="http://schemas.microsoft.com/office/drawing/2014/main" id="{B093825D-A0DC-AA50-98F5-F91A7F22965E}"/>
              </a:ext>
            </a:extLst>
          </p:cNvPr>
          <p:cNvSpPr>
            <a:spLocks noChangeArrowheads="1"/>
          </p:cNvSpPr>
          <p:nvPr/>
        </p:nvSpPr>
        <p:spPr bwMode="auto">
          <a:xfrm>
            <a:off x="462693" y="4714644"/>
            <a:ext cx="558231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600" dirty="0">
                <a:latin typeface="Arial" panose="020B0604020202020204" pitchFamily="34" charset="0"/>
                <a:cs typeface="Arial" panose="020B0604020202020204" pitchFamily="34" charset="0"/>
              </a:rPr>
              <a:t>Podjęcie zatrudnienia nadal jest najczęstszą przyczyną wyrejestrowania z ewidencji bezrobotnych (56,8% wszystkich wyłączeń). Liczba podjęć pracy w kwietniu wyniosła 171 i była niższa m/m o 39 osób i o 12 osób niższa niż w kwietniu 2024 roku.</a:t>
            </a:r>
          </a:p>
        </p:txBody>
      </p:sp>
    </p:spTree>
    <p:extLst>
      <p:ext uri="{BB962C8B-B14F-4D97-AF65-F5344CB8AC3E}">
        <p14:creationId xmlns:p14="http://schemas.microsoft.com/office/powerpoint/2010/main" val="2198283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BF79C-F3A9-E3A1-95C2-95424354DE32}"/>
            </a:ext>
          </a:extLst>
        </p:cNvPr>
        <p:cNvGrpSpPr/>
        <p:nvPr/>
      </p:nvGrpSpPr>
      <p:grpSpPr>
        <a:xfrm>
          <a:off x="0" y="0"/>
          <a:ext cx="0" cy="0"/>
          <a:chOff x="0" y="0"/>
          <a:chExt cx="0" cy="0"/>
        </a:xfrm>
      </p:grpSpPr>
      <p:grpSp>
        <p:nvGrpSpPr>
          <p:cNvPr id="4" name="Group 29">
            <a:extLst>
              <a:ext uri="{FF2B5EF4-FFF2-40B4-BE49-F238E27FC236}">
                <a16:creationId xmlns:a16="http://schemas.microsoft.com/office/drawing/2014/main" id="{C8474F23-7F40-4098-0412-06ECE9DCE24D}"/>
              </a:ext>
            </a:extLst>
          </p:cNvPr>
          <p:cNvGrpSpPr/>
          <p:nvPr/>
        </p:nvGrpSpPr>
        <p:grpSpPr>
          <a:xfrm>
            <a:off x="1" y="0"/>
            <a:ext cx="4103250" cy="6857999"/>
            <a:chOff x="0" y="-40488"/>
            <a:chExt cx="4574327" cy="446926"/>
          </a:xfrm>
          <a:solidFill>
            <a:schemeClr val="accent4">
              <a:lumMod val="60000"/>
              <a:lumOff val="40000"/>
            </a:schemeClr>
          </a:solidFill>
        </p:grpSpPr>
        <p:sp>
          <p:nvSpPr>
            <p:cNvPr id="6" name="Freeform 30">
              <a:extLst>
                <a:ext uri="{FF2B5EF4-FFF2-40B4-BE49-F238E27FC236}">
                  <a16:creationId xmlns:a16="http://schemas.microsoft.com/office/drawing/2014/main" id="{6EBDD61A-169D-A1AA-0A4F-B109D45FF258}"/>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7" name="TextBox 31">
              <a:extLst>
                <a:ext uri="{FF2B5EF4-FFF2-40B4-BE49-F238E27FC236}">
                  <a16:creationId xmlns:a16="http://schemas.microsoft.com/office/drawing/2014/main" id="{BA0C1468-4CA7-D0EC-3395-E6F0CFFDB3E9}"/>
                </a:ext>
              </a:extLst>
            </p:cNvPr>
            <p:cNvSpPr txBox="1"/>
            <p:nvPr/>
          </p:nvSpPr>
          <p:spPr>
            <a:xfrm>
              <a:off x="0" y="-40488"/>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9" name="pole tekstowe 8">
            <a:extLst>
              <a:ext uri="{FF2B5EF4-FFF2-40B4-BE49-F238E27FC236}">
                <a16:creationId xmlns:a16="http://schemas.microsoft.com/office/drawing/2014/main" id="{49E30CA5-F3FD-21B2-8422-4AE56C7F304B}"/>
              </a:ext>
            </a:extLst>
          </p:cNvPr>
          <p:cNvSpPr txBox="1"/>
          <p:nvPr/>
        </p:nvSpPr>
        <p:spPr>
          <a:xfrm>
            <a:off x="85436" y="1108150"/>
            <a:ext cx="3932381" cy="5262979"/>
          </a:xfrm>
          <a:prstGeom prst="rect">
            <a:avLst/>
          </a:prstGeom>
          <a:noFill/>
        </p:spPr>
        <p:txBody>
          <a:bodyPr wrap="square">
            <a:spAutoFit/>
          </a:bodyPr>
          <a:lstStyle/>
          <a:p>
            <a:pPr algn="l">
              <a:buNone/>
            </a:pPr>
            <a:r>
              <a:rPr lang="pl-PL" sz="1600" b="0" i="0" dirty="0">
                <a:effectLst/>
                <a:latin typeface="Segoe UI Historic" panose="020B0502040204020203" pitchFamily="34" charset="0"/>
              </a:rPr>
              <a:t>14 kwietnia 2025 r. odbyło się drugie </a:t>
            </a:r>
            <a:br>
              <a:rPr lang="pl-PL" sz="1600" b="0" i="0" dirty="0">
                <a:effectLst/>
                <a:latin typeface="Segoe UI Historic" panose="020B0502040204020203" pitchFamily="34" charset="0"/>
              </a:rPr>
            </a:br>
            <a:r>
              <a:rPr lang="pl-PL" sz="1600" b="0" i="0" dirty="0">
                <a:effectLst/>
                <a:latin typeface="Segoe UI Historic" panose="020B0502040204020203" pitchFamily="34" charset="0"/>
              </a:rPr>
              <a:t>w tym roku posiedzenie Powiatowej Rady Rynku Pracy, w, którym uczestniczył Starosta Dąbrowski, Lesław Wieczorek. Obrady otworzył przewodniczący Rady Pan Krzysztof Bryk, który przedstawił porządek obrad.  Podczas posiedzenia Pani Mariola Kobos, Dyrektor Powiatowego Urzędu w Dąbrowie Tarnowskiej, zaprezentowała ocenę sytuacji na lokalnym rynku pracy </a:t>
            </a:r>
            <a:br>
              <a:rPr lang="pl-PL" sz="1600" b="0" i="0" dirty="0">
                <a:effectLst/>
                <a:latin typeface="Segoe UI Historic" panose="020B0502040204020203" pitchFamily="34" charset="0"/>
              </a:rPr>
            </a:br>
            <a:r>
              <a:rPr lang="pl-PL" sz="1600" b="0" i="0" dirty="0">
                <a:effectLst/>
                <a:latin typeface="Segoe UI Historic" panose="020B0502040204020203" pitchFamily="34" charset="0"/>
              </a:rPr>
              <a:t>w powiecie dąbrowskim za 2024 rok. </a:t>
            </a:r>
          </a:p>
          <a:p>
            <a:pPr algn="l">
              <a:buNone/>
            </a:pPr>
            <a:r>
              <a:rPr lang="pl-PL" sz="1600" b="0" i="0" dirty="0">
                <a:effectLst/>
                <a:latin typeface="Segoe UI Historic" panose="020B0502040204020203" pitchFamily="34" charset="0"/>
              </a:rPr>
              <a:t>W swoim wystąpieniu omówiła działania podejmowane na rzecz aktywizacji osób bezrobotnych i poszukujących pracy, </a:t>
            </a:r>
            <a:br>
              <a:rPr lang="pl-PL" sz="1600" b="0" i="0" dirty="0">
                <a:effectLst/>
                <a:latin typeface="Segoe UI Historic" panose="020B0502040204020203" pitchFamily="34" charset="0"/>
              </a:rPr>
            </a:br>
            <a:r>
              <a:rPr lang="pl-PL" sz="1600" b="0" i="0" dirty="0">
                <a:effectLst/>
                <a:latin typeface="Segoe UI Historic" panose="020B0502040204020203" pitchFamily="34" charset="0"/>
              </a:rPr>
              <a:t>a także współpracy z pracodawcami. Członkowie Rady zapoznali się również </a:t>
            </a:r>
            <a:br>
              <a:rPr lang="pl-PL" sz="1600" b="0" i="0" dirty="0">
                <a:effectLst/>
                <a:latin typeface="Segoe UI Historic" panose="020B0502040204020203" pitchFamily="34" charset="0"/>
              </a:rPr>
            </a:br>
            <a:r>
              <a:rPr lang="pl-PL" sz="1600" b="0" i="0" dirty="0">
                <a:effectLst/>
                <a:latin typeface="Segoe UI Historic" panose="020B0502040204020203" pitchFamily="34" charset="0"/>
              </a:rPr>
              <a:t>z informacjami dotyczącymi realizacji podstawowych usług rynku pracy, takich jak pośrednictwo pracy oraz poradnictwo zawodowe.</a:t>
            </a:r>
          </a:p>
        </p:txBody>
      </p:sp>
      <p:graphicFrame>
        <p:nvGraphicFramePr>
          <p:cNvPr id="2" name="Tabela 1">
            <a:extLst>
              <a:ext uri="{FF2B5EF4-FFF2-40B4-BE49-F238E27FC236}">
                <a16:creationId xmlns:a16="http://schemas.microsoft.com/office/drawing/2014/main" id="{C8CF6B60-513C-AA28-0C89-CD20EB4E8C7E}"/>
              </a:ext>
            </a:extLst>
          </p:cNvPr>
          <p:cNvGraphicFramePr>
            <a:graphicFrameLocks noGrp="1"/>
          </p:cNvGraphicFramePr>
          <p:nvPr>
            <p:extLst>
              <p:ext uri="{D42A27DB-BD31-4B8C-83A1-F6EECF244321}">
                <p14:modId xmlns:p14="http://schemas.microsoft.com/office/powerpoint/2010/main" val="1100716649"/>
              </p:ext>
            </p:extLst>
          </p:nvPr>
        </p:nvGraphicFramePr>
        <p:xfrm>
          <a:off x="0" y="-7529"/>
          <a:ext cx="12192000" cy="37084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1429722429"/>
                    </a:ext>
                  </a:extLst>
                </a:gridCol>
              </a:tblGrid>
              <a:tr h="370840">
                <a:tc>
                  <a:txBody>
                    <a:bodyPr/>
                    <a:lstStyle/>
                    <a:p>
                      <a:r>
                        <a:rPr lang="pl-PL" sz="1800" dirty="0">
                          <a:solidFill>
                            <a:schemeClr val="tx1"/>
                          </a:solidFill>
                          <a:latin typeface="Arial" panose="020B0604020202020204" pitchFamily="34" charset="0"/>
                          <a:cs typeface="Arial" panose="020B0604020202020204" pitchFamily="34" charset="0"/>
                        </a:rPr>
                        <a:t>KALENDARZ WYDARZEŃ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597067211"/>
                  </a:ext>
                </a:extLst>
              </a:tr>
            </a:tbl>
          </a:graphicData>
        </a:graphic>
      </p:graphicFrame>
      <p:sp>
        <p:nvSpPr>
          <p:cNvPr id="3" name="TextBox 43">
            <a:extLst>
              <a:ext uri="{FF2B5EF4-FFF2-40B4-BE49-F238E27FC236}">
                <a16:creationId xmlns:a16="http://schemas.microsoft.com/office/drawing/2014/main" id="{5CC06038-DE36-D8E0-81B8-35050856BF67}"/>
              </a:ext>
            </a:extLst>
          </p:cNvPr>
          <p:cNvSpPr txBox="1"/>
          <p:nvPr/>
        </p:nvSpPr>
        <p:spPr>
          <a:xfrm rot="10800000" flipV="1">
            <a:off x="170873" y="490273"/>
            <a:ext cx="3846944" cy="436017"/>
          </a:xfrm>
          <a:prstGeom prst="rect">
            <a:avLst/>
          </a:prstGeom>
        </p:spPr>
        <p:txBody>
          <a:bodyPr wrap="square" lIns="0" tIns="0" rIns="0" bIns="0" rtlCol="0" anchor="t">
            <a:spAutoFit/>
          </a:bodyPr>
          <a:lstStyle/>
          <a:p>
            <a:pPr>
              <a:lnSpc>
                <a:spcPts val="1700"/>
              </a:lnSpc>
            </a:pPr>
            <a:r>
              <a:rPr lang="pl-PL" sz="1850" b="1" dirty="0">
                <a:solidFill>
                  <a:prstClr val="black"/>
                </a:solidFill>
                <a:latin typeface="Arial" panose="020B0604020202020204" pitchFamily="34" charset="0"/>
                <a:ea typeface="Garet Bold"/>
                <a:cs typeface="Arial" panose="020B0604020202020204" pitchFamily="34" charset="0"/>
                <a:sym typeface="Garet Bold"/>
              </a:rPr>
              <a:t>Posiedzenie </a:t>
            </a:r>
            <a:br>
              <a:rPr lang="pl-PL" sz="1850" b="1" dirty="0">
                <a:solidFill>
                  <a:prstClr val="black"/>
                </a:solidFill>
                <a:latin typeface="Arial" panose="020B0604020202020204" pitchFamily="34" charset="0"/>
                <a:ea typeface="Garet Bold"/>
                <a:cs typeface="Arial" panose="020B0604020202020204" pitchFamily="34" charset="0"/>
                <a:sym typeface="Garet Bold"/>
              </a:rPr>
            </a:br>
            <a:r>
              <a:rPr lang="pl-PL" sz="1850" b="1" dirty="0">
                <a:solidFill>
                  <a:prstClr val="black"/>
                </a:solidFill>
                <a:latin typeface="Arial" panose="020B0604020202020204" pitchFamily="34" charset="0"/>
                <a:ea typeface="Garet Bold"/>
                <a:cs typeface="Arial" panose="020B0604020202020204" pitchFamily="34" charset="0"/>
                <a:sym typeface="Garet Bold"/>
              </a:rPr>
              <a:t>Powiatowej Rady Rynku Pracy</a:t>
            </a:r>
            <a:endParaRPr lang="en-US" sz="1850" b="1" dirty="0">
              <a:solidFill>
                <a:prstClr val="black"/>
              </a:solidFill>
              <a:latin typeface="Arial" panose="020B0604020202020204" pitchFamily="34" charset="0"/>
              <a:ea typeface="Garet Bold"/>
              <a:cs typeface="Arial" panose="020B0604020202020204" pitchFamily="34" charset="0"/>
              <a:sym typeface="Garet Bold"/>
            </a:endParaRPr>
          </a:p>
        </p:txBody>
      </p:sp>
      <p:sp>
        <p:nvSpPr>
          <p:cNvPr id="5" name="TextBox 43">
            <a:extLst>
              <a:ext uri="{FF2B5EF4-FFF2-40B4-BE49-F238E27FC236}">
                <a16:creationId xmlns:a16="http://schemas.microsoft.com/office/drawing/2014/main" id="{EDDB38EA-BC0D-5EF3-95AA-7B5FD3E32DD8}"/>
              </a:ext>
            </a:extLst>
          </p:cNvPr>
          <p:cNvSpPr txBox="1"/>
          <p:nvPr/>
        </p:nvSpPr>
        <p:spPr>
          <a:xfrm>
            <a:off x="9919855" y="-48889"/>
            <a:ext cx="2032000" cy="385618"/>
          </a:xfrm>
          <a:prstGeom prst="rect">
            <a:avLst/>
          </a:prstGeom>
        </p:spPr>
        <p:txBody>
          <a:bodyPr wrap="square"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a:t>
            </a:r>
            <a:r>
              <a:rPr lang="pl-PL" b="1" dirty="0">
                <a:solidFill>
                  <a:prstClr val="black"/>
                </a:solidFill>
                <a:latin typeface="Garet Bold"/>
                <a:ea typeface="Garet Bold"/>
                <a:cs typeface="Garet Bold"/>
                <a:sym typeface="Garet Bold"/>
              </a:rPr>
              <a:t>2025</a:t>
            </a:r>
            <a:endParaRPr lang="en-US" b="1" dirty="0">
              <a:solidFill>
                <a:prstClr val="black"/>
              </a:solidFill>
              <a:latin typeface="Garet Bold"/>
              <a:ea typeface="Garet Bold"/>
              <a:cs typeface="Garet Bold"/>
              <a:sym typeface="Garet Bold"/>
            </a:endParaRPr>
          </a:p>
        </p:txBody>
      </p:sp>
      <p:pic>
        <p:nvPicPr>
          <p:cNvPr id="10" name="Obraz 9">
            <a:extLst>
              <a:ext uri="{FF2B5EF4-FFF2-40B4-BE49-F238E27FC236}">
                <a16:creationId xmlns:a16="http://schemas.microsoft.com/office/drawing/2014/main" id="{BB0F976E-0D46-9635-6241-B40E5E5141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4184" y="3456157"/>
            <a:ext cx="4017815" cy="3416135"/>
          </a:xfrm>
          <a:prstGeom prst="rect">
            <a:avLst/>
          </a:prstGeom>
        </p:spPr>
      </p:pic>
      <p:pic>
        <p:nvPicPr>
          <p:cNvPr id="13" name="Obraz 12">
            <a:extLst>
              <a:ext uri="{FF2B5EF4-FFF2-40B4-BE49-F238E27FC236}">
                <a16:creationId xmlns:a16="http://schemas.microsoft.com/office/drawing/2014/main" id="{1A388D46-0C49-53B8-819B-33CB97BFE0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4184" y="350020"/>
            <a:ext cx="4017816" cy="3066264"/>
          </a:xfrm>
          <a:prstGeom prst="rect">
            <a:avLst/>
          </a:prstGeom>
        </p:spPr>
      </p:pic>
      <p:pic>
        <p:nvPicPr>
          <p:cNvPr id="15" name="Obraz 14">
            <a:extLst>
              <a:ext uri="{FF2B5EF4-FFF2-40B4-BE49-F238E27FC236}">
                <a16:creationId xmlns:a16="http://schemas.microsoft.com/office/drawing/2014/main" id="{AB4278F5-E35E-11C3-1276-111A0D5630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03251" y="336729"/>
            <a:ext cx="3359730" cy="2439233"/>
          </a:xfrm>
          <a:prstGeom prst="rect">
            <a:avLst/>
          </a:prstGeom>
        </p:spPr>
      </p:pic>
      <p:pic>
        <p:nvPicPr>
          <p:cNvPr id="18" name="Obraz 17">
            <a:extLst>
              <a:ext uri="{FF2B5EF4-FFF2-40B4-BE49-F238E27FC236}">
                <a16:creationId xmlns:a16="http://schemas.microsoft.com/office/drawing/2014/main" id="{03F385CD-3BE1-1EA0-F1D7-52A1AB87C1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03251" y="2855369"/>
            <a:ext cx="3359730" cy="4002631"/>
          </a:xfrm>
          <a:prstGeom prst="rect">
            <a:avLst/>
          </a:prstGeom>
        </p:spPr>
      </p:pic>
    </p:spTree>
    <p:extLst>
      <p:ext uri="{BB962C8B-B14F-4D97-AF65-F5344CB8AC3E}">
        <p14:creationId xmlns:p14="http://schemas.microsoft.com/office/powerpoint/2010/main" val="316927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69B50-3D5B-5889-2DE9-305E479F690D}"/>
            </a:ext>
          </a:extLst>
        </p:cNvPr>
        <p:cNvGrpSpPr/>
        <p:nvPr/>
      </p:nvGrpSpPr>
      <p:grpSpPr>
        <a:xfrm>
          <a:off x="0" y="0"/>
          <a:ext cx="0" cy="0"/>
          <a:chOff x="0" y="0"/>
          <a:chExt cx="0" cy="0"/>
        </a:xfrm>
      </p:grpSpPr>
      <p:sp>
        <p:nvSpPr>
          <p:cNvPr id="2" name="Prostokąt 3">
            <a:extLst>
              <a:ext uri="{FF2B5EF4-FFF2-40B4-BE49-F238E27FC236}">
                <a16:creationId xmlns:a16="http://schemas.microsoft.com/office/drawing/2014/main" id="{A10653BB-768B-2D4B-C7EA-1C297558018C}"/>
              </a:ext>
            </a:extLst>
          </p:cNvPr>
          <p:cNvSpPr>
            <a:spLocks noChangeArrowheads="1"/>
          </p:cNvSpPr>
          <p:nvPr/>
        </p:nvSpPr>
        <p:spPr bwMode="auto">
          <a:xfrm>
            <a:off x="469880" y="1559699"/>
            <a:ext cx="5296256"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1200"/>
              </a:spcAft>
              <a:buFontTx/>
              <a:buNone/>
            </a:pPr>
            <a:r>
              <a:rPr lang="pl-PL" altLang="pl-PL" sz="1800" b="1" dirty="0">
                <a:latin typeface="Garet Bold" panose="020B0604020202020204" charset="-18"/>
                <a:cs typeface="Arial" panose="020B0604020202020204" pitchFamily="34" charset="0"/>
              </a:rPr>
              <a:t>Poziom bezrobocia</a:t>
            </a:r>
          </a:p>
          <a:p>
            <a:pPr algn="just" eaLnBrk="1" hangingPunct="1">
              <a:spcBef>
                <a:spcPct val="0"/>
              </a:spcBef>
              <a:buFontTx/>
              <a:buNone/>
            </a:pPr>
            <a:r>
              <a:rPr lang="pl-PL" altLang="pl-PL" sz="1800" dirty="0">
                <a:latin typeface="Garet Bold" panose="020B0604020202020204" charset="-18"/>
                <a:cs typeface="Arial" panose="020B0604020202020204" pitchFamily="34" charset="0"/>
              </a:rPr>
              <a:t>Na koniec kwietnia 2025 w powiecie dąbrowskim zarejestrowanych było </a:t>
            </a:r>
            <a:r>
              <a:rPr lang="pl-PL" altLang="pl-PL" sz="1800" b="1" dirty="0">
                <a:latin typeface="Garet Bold" panose="020B0604020202020204" charset="-18"/>
                <a:cs typeface="Arial" panose="020B0604020202020204" pitchFamily="34" charset="0"/>
              </a:rPr>
              <a:t>2039 bezrobotnych </a:t>
            </a:r>
            <a:r>
              <a:rPr lang="pl-PL" altLang="pl-PL" sz="1800" dirty="0">
                <a:latin typeface="Garet Bold" panose="020B0604020202020204" charset="-18"/>
                <a:cs typeface="Arial" panose="020B0604020202020204" pitchFamily="34" charset="0"/>
              </a:rPr>
              <a:t>tj. o 117 osób mniej niż w marcu i o 108 osób mniej </a:t>
            </a:r>
            <a:r>
              <a:rPr lang="pl-PL" altLang="pl-PL" sz="1800">
                <a:latin typeface="Garet Bold" panose="020B0604020202020204" charset="-18"/>
                <a:cs typeface="Arial" panose="020B0604020202020204" pitchFamily="34" charset="0"/>
              </a:rPr>
              <a:t>niż </a:t>
            </a:r>
            <a:br>
              <a:rPr lang="pl-PL" altLang="pl-PL" sz="1800">
                <a:latin typeface="Garet Bold" panose="020B0604020202020204" charset="-18"/>
                <a:cs typeface="Arial" panose="020B0604020202020204" pitchFamily="34" charset="0"/>
              </a:rPr>
            </a:br>
            <a:r>
              <a:rPr lang="pl-PL" altLang="pl-PL" sz="1800">
                <a:latin typeface="Garet Bold" panose="020B0604020202020204" charset="-18"/>
                <a:cs typeface="Arial" panose="020B0604020202020204" pitchFamily="34" charset="0"/>
              </a:rPr>
              <a:t>w kwietniu </a:t>
            </a:r>
            <a:r>
              <a:rPr lang="pl-PL" altLang="pl-PL" sz="1800" dirty="0">
                <a:latin typeface="Garet Bold" panose="020B0604020202020204" charset="-18"/>
                <a:cs typeface="Arial" panose="020B0604020202020204" pitchFamily="34" charset="0"/>
              </a:rPr>
              <a:t>2024 roku.</a:t>
            </a:r>
            <a:endParaRPr lang="pl-PL" altLang="pl-PL" sz="1800" dirty="0">
              <a:latin typeface="Garet Bold" panose="020B0604020202020204" charset="-18"/>
            </a:endParaRPr>
          </a:p>
        </p:txBody>
      </p:sp>
      <p:graphicFrame>
        <p:nvGraphicFramePr>
          <p:cNvPr id="5" name="Tabela 4">
            <a:extLst>
              <a:ext uri="{FF2B5EF4-FFF2-40B4-BE49-F238E27FC236}">
                <a16:creationId xmlns:a16="http://schemas.microsoft.com/office/drawing/2014/main" id="{6A04D92B-5B89-87D4-A190-DFC44FD1C49E}"/>
              </a:ext>
            </a:extLst>
          </p:cNvPr>
          <p:cNvGraphicFramePr>
            <a:graphicFrameLocks noGrp="1"/>
          </p:cNvGraphicFramePr>
          <p:nvPr>
            <p:extLst>
              <p:ext uri="{D42A27DB-BD31-4B8C-83A1-F6EECF244321}">
                <p14:modId xmlns:p14="http://schemas.microsoft.com/office/powerpoint/2010/main" val="183465553"/>
              </p:ext>
            </p:extLst>
          </p:nvPr>
        </p:nvGraphicFramePr>
        <p:xfrm>
          <a:off x="376926" y="4374233"/>
          <a:ext cx="6086550" cy="2139990"/>
        </p:xfrm>
        <a:graphic>
          <a:graphicData uri="http://schemas.openxmlformats.org/drawingml/2006/table">
            <a:tbl>
              <a:tblPr firstRow="1" bandRow="1">
                <a:tableStyleId>{2D5ABB26-0587-4C30-8999-92F81FD0307C}</a:tableStyleId>
              </a:tblPr>
              <a:tblGrid>
                <a:gridCol w="2028850">
                  <a:extLst>
                    <a:ext uri="{9D8B030D-6E8A-4147-A177-3AD203B41FA5}">
                      <a16:colId xmlns:a16="http://schemas.microsoft.com/office/drawing/2014/main" val="1983544473"/>
                    </a:ext>
                  </a:extLst>
                </a:gridCol>
                <a:gridCol w="2028850">
                  <a:extLst>
                    <a:ext uri="{9D8B030D-6E8A-4147-A177-3AD203B41FA5}">
                      <a16:colId xmlns:a16="http://schemas.microsoft.com/office/drawing/2014/main" val="3744003956"/>
                    </a:ext>
                  </a:extLst>
                </a:gridCol>
                <a:gridCol w="2028850">
                  <a:extLst>
                    <a:ext uri="{9D8B030D-6E8A-4147-A177-3AD203B41FA5}">
                      <a16:colId xmlns:a16="http://schemas.microsoft.com/office/drawing/2014/main" val="2925576540"/>
                    </a:ext>
                  </a:extLst>
                </a:gridCol>
              </a:tblGrid>
              <a:tr h="571997">
                <a:tc>
                  <a:txBody>
                    <a:bodyPr/>
                    <a:lstStyle/>
                    <a:p>
                      <a:r>
                        <a:rPr lang="pl-PL" sz="1600" b="1" dirty="0">
                          <a:latin typeface="Arial" panose="020B0604020202020204" pitchFamily="34" charset="0"/>
                          <a:cs typeface="Arial" panose="020B0604020202020204" pitchFamily="34" charset="0"/>
                        </a:rPr>
                        <a:t>Liczba</a:t>
                      </a:r>
                    </a:p>
                    <a:p>
                      <a:r>
                        <a:rPr lang="pl-PL" sz="1600" b="1" dirty="0">
                          <a:latin typeface="Arial" panose="020B0604020202020204" pitchFamily="34" charset="0"/>
                          <a:cs typeface="Arial" panose="020B0604020202020204" pitchFamily="34" charset="0"/>
                        </a:rPr>
                        <a:t>bezrobotnych</a:t>
                      </a:r>
                    </a:p>
                  </a:txBody>
                  <a:tcPr/>
                </a:tc>
                <a:tc>
                  <a:txBody>
                    <a:bodyPr/>
                    <a:lstStyle/>
                    <a:p>
                      <a:r>
                        <a:rPr lang="pl-PL" sz="1600" b="1" dirty="0">
                          <a:latin typeface="Arial" panose="020B0604020202020204" pitchFamily="34" charset="0"/>
                          <a:cs typeface="Arial" panose="020B0604020202020204" pitchFamily="34" charset="0"/>
                        </a:rPr>
                        <a:t>w tym</a:t>
                      </a:r>
                    </a:p>
                    <a:p>
                      <a:r>
                        <a:rPr lang="pl-PL" sz="1600" b="1" dirty="0">
                          <a:latin typeface="Arial" panose="020B0604020202020204" pitchFamily="34" charset="0"/>
                          <a:cs typeface="Arial" panose="020B0604020202020204" pitchFamily="34" charset="0"/>
                        </a:rPr>
                        <a:t>udział mężczyzn</a:t>
                      </a:r>
                    </a:p>
                  </a:txBody>
                  <a:tcPr/>
                </a:tc>
                <a:tc>
                  <a:txBody>
                    <a:bodyPr/>
                    <a:lstStyle/>
                    <a:p>
                      <a:endParaRPr lang="pl-PL" b="1" dirty="0">
                        <a:latin typeface="Arial" panose="020B0604020202020204" pitchFamily="34" charset="0"/>
                        <a:cs typeface="Arial" panose="020B0604020202020204" pitchFamily="34" charset="0"/>
                      </a:endParaRPr>
                    </a:p>
                    <a:p>
                      <a:r>
                        <a:rPr lang="pl-PL" sz="1600" b="1" dirty="0">
                          <a:latin typeface="Arial" panose="020B0604020202020204" pitchFamily="34" charset="0"/>
                          <a:cs typeface="Arial" panose="020B0604020202020204" pitchFamily="34" charset="0"/>
                        </a:rPr>
                        <a:t>udział kobiet</a:t>
                      </a:r>
                    </a:p>
                  </a:txBody>
                  <a:tcPr/>
                </a:tc>
                <a:extLst>
                  <a:ext uri="{0D108BD9-81ED-4DB2-BD59-A6C34878D82A}">
                    <a16:rowId xmlns:a16="http://schemas.microsoft.com/office/drawing/2014/main" val="3353633991"/>
                  </a:ext>
                </a:extLst>
              </a:tr>
              <a:tr h="829396">
                <a:tc>
                  <a:txBody>
                    <a:bodyPr/>
                    <a:lstStyle/>
                    <a:p>
                      <a:r>
                        <a:rPr lang="pl-PL" sz="2400" b="1" dirty="0">
                          <a:latin typeface="Arial" panose="020B0604020202020204" pitchFamily="34" charset="0"/>
                          <a:cs typeface="Arial" panose="020B0604020202020204" pitchFamily="34" charset="0"/>
                        </a:rPr>
                        <a:t>2039</a:t>
                      </a:r>
                    </a:p>
                    <a:p>
                      <a:r>
                        <a:rPr lang="pl-PL" sz="1400" b="0" dirty="0">
                          <a:latin typeface="Arial" panose="020B0604020202020204" pitchFamily="34" charset="0"/>
                          <a:cs typeface="Arial" panose="020B0604020202020204" pitchFamily="34" charset="0"/>
                        </a:rPr>
                        <a:t>spadek o 5,4% m/m</a:t>
                      </a:r>
                    </a:p>
                    <a:p>
                      <a:r>
                        <a:rPr lang="pl-PL" sz="1400" b="0" dirty="0">
                          <a:latin typeface="Arial" panose="020B0604020202020204" pitchFamily="34" charset="0"/>
                          <a:cs typeface="Arial" panose="020B0604020202020204" pitchFamily="34" charset="0"/>
                        </a:rPr>
                        <a:t>spadek o 5,0% r/r</a:t>
                      </a:r>
                    </a:p>
                  </a:txBody>
                  <a:tcPr/>
                </a:tc>
                <a:tc>
                  <a:txBody>
                    <a:bodyPr/>
                    <a:lstStyle/>
                    <a:p>
                      <a:r>
                        <a:rPr lang="pl-PL" sz="2400" b="1" dirty="0">
                          <a:latin typeface="Arial" panose="020B0604020202020204" pitchFamily="34" charset="0"/>
                          <a:cs typeface="Arial" panose="020B0604020202020204" pitchFamily="34" charset="0"/>
                        </a:rPr>
                        <a:t>46,5%</a:t>
                      </a:r>
                    </a:p>
                    <a:p>
                      <a:r>
                        <a:rPr lang="pl-PL" sz="1400" b="0" dirty="0">
                          <a:latin typeface="Arial" panose="020B0604020202020204" pitchFamily="34" charset="0"/>
                          <a:cs typeface="Arial" panose="020B0604020202020204" pitchFamily="34" charset="0"/>
                        </a:rPr>
                        <a:t>spadek o 6,7% m/m</a:t>
                      </a:r>
                    </a:p>
                    <a:p>
                      <a:r>
                        <a:rPr lang="pl-PL" sz="1400" b="0" dirty="0">
                          <a:latin typeface="Arial" panose="020B0604020202020204" pitchFamily="34" charset="0"/>
                          <a:cs typeface="Arial" panose="020B0604020202020204" pitchFamily="34" charset="0"/>
                        </a:rPr>
                        <a:t>spadek o 0,9% r/r</a:t>
                      </a:r>
                    </a:p>
                  </a:txBody>
                  <a:tcPr/>
                </a:tc>
                <a:tc>
                  <a:txBody>
                    <a:bodyPr/>
                    <a:lstStyle/>
                    <a:p>
                      <a:r>
                        <a:rPr lang="pl-PL" sz="2400" b="1" dirty="0">
                          <a:latin typeface="Arial" panose="020B0604020202020204" pitchFamily="34" charset="0"/>
                          <a:cs typeface="Arial" panose="020B0604020202020204" pitchFamily="34" charset="0"/>
                        </a:rPr>
                        <a:t>53,5%</a:t>
                      </a:r>
                    </a:p>
                    <a:p>
                      <a:r>
                        <a:rPr lang="pl-PL" sz="1400" b="0" dirty="0">
                          <a:latin typeface="Arial" panose="020B0604020202020204" pitchFamily="34" charset="0"/>
                          <a:cs typeface="Arial" panose="020B0604020202020204" pitchFamily="34" charset="0"/>
                        </a:rPr>
                        <a:t>spadek o 4,3% m/m</a:t>
                      </a:r>
                    </a:p>
                    <a:p>
                      <a:r>
                        <a:rPr lang="pl-PL" sz="1400" b="0" dirty="0">
                          <a:latin typeface="Arial" panose="020B0604020202020204" pitchFamily="34" charset="0"/>
                          <a:cs typeface="Arial" panose="020B0604020202020204" pitchFamily="34" charset="0"/>
                        </a:rPr>
                        <a:t>spadek o 8,3% r/r</a:t>
                      </a:r>
                    </a:p>
                  </a:txBody>
                  <a:tcPr/>
                </a:tc>
                <a:extLst>
                  <a:ext uri="{0D108BD9-81ED-4DB2-BD59-A6C34878D82A}">
                    <a16:rowId xmlns:a16="http://schemas.microsoft.com/office/drawing/2014/main" val="1882775854"/>
                  </a:ext>
                </a:extLst>
              </a:tr>
              <a:tr h="285999">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41670">
                <a:tc>
                  <a:txBody>
                    <a:bodyPr/>
                    <a:lstStyle/>
                    <a:p>
                      <a:endParaRPr lang="pl-PL" sz="1400" dirty="0"/>
                    </a:p>
                  </a:txBody>
                  <a:tcPr/>
                </a:tc>
                <a:tc>
                  <a:txBody>
                    <a:bodyPr/>
                    <a:lstStyle/>
                    <a:p>
                      <a:endParaRPr lang="pl-PL" sz="1400" dirty="0"/>
                    </a:p>
                  </a:txBody>
                  <a:tcPr/>
                </a:tc>
                <a:tc>
                  <a:txBody>
                    <a:bodyPr/>
                    <a:lstStyle/>
                    <a:p>
                      <a:endParaRPr lang="pl-PL" sz="1400" dirty="0"/>
                    </a:p>
                  </a:txBody>
                  <a:tcPr/>
                </a:tc>
                <a:extLst>
                  <a:ext uri="{0D108BD9-81ED-4DB2-BD59-A6C34878D82A}">
                    <a16:rowId xmlns:a16="http://schemas.microsoft.com/office/drawing/2014/main" val="1218462687"/>
                  </a:ext>
                </a:extLst>
              </a:tr>
            </a:tbl>
          </a:graphicData>
        </a:graphic>
      </p:graphicFrame>
      <p:grpSp>
        <p:nvGrpSpPr>
          <p:cNvPr id="3" name="all" descr="liczba osób bezrobotnych w poszczególnych gminach powiatu dąbrowskiego stan na koniec lutego 2025 roku">
            <a:extLst>
              <a:ext uri="{FF2B5EF4-FFF2-40B4-BE49-F238E27FC236}">
                <a16:creationId xmlns:a16="http://schemas.microsoft.com/office/drawing/2014/main" id="{4C60D8FF-985A-F69A-0360-B47B40D66357}"/>
              </a:ext>
            </a:extLst>
          </p:cNvPr>
          <p:cNvGrpSpPr>
            <a:grpSpLocks noChangeAspect="1"/>
          </p:cNvGrpSpPr>
          <p:nvPr/>
        </p:nvGrpSpPr>
        <p:grpSpPr>
          <a:xfrm>
            <a:off x="6096000" y="2195826"/>
            <a:ext cx="5924730" cy="3680902"/>
            <a:chOff x="0" y="0"/>
            <a:chExt cx="5924730" cy="3680902"/>
          </a:xfrm>
        </p:grpSpPr>
        <p:sp>
          <p:nvSpPr>
            <p:cNvPr id="4" name="terc_1204012_obj">
              <a:extLst>
                <a:ext uri="{FF2B5EF4-FFF2-40B4-BE49-F238E27FC236}">
                  <a16:creationId xmlns:a16="http://schemas.microsoft.com/office/drawing/2014/main" id="{6DDDEF06-E376-72E1-9BD9-8AC1B5728A2B}"/>
                </a:ext>
              </a:extLst>
            </p:cNvPr>
            <p:cNvSpPr/>
            <p:nvPr/>
          </p:nvSpPr>
          <p:spPr>
            <a:xfrm>
              <a:off x="910331" y="791591"/>
              <a:ext cx="989492" cy="1029070"/>
            </a:xfrm>
            <a:custGeom>
              <a:avLst/>
              <a:gdLst/>
              <a:ahLst/>
              <a:cxnLst/>
              <a:rect l="0" t="0" r="0" b="0"/>
              <a:pathLst>
                <a:path w="317501" h="330201">
                  <a:moveTo>
                    <a:pt x="0" y="177800"/>
                  </a:moveTo>
                  <a:lnTo>
                    <a:pt x="12700" y="177800"/>
                  </a:lnTo>
                  <a:lnTo>
                    <a:pt x="12700" y="165100"/>
                  </a:lnTo>
                  <a:lnTo>
                    <a:pt x="38100" y="165100"/>
                  </a:lnTo>
                  <a:lnTo>
                    <a:pt x="38100" y="152400"/>
                  </a:lnTo>
                  <a:lnTo>
                    <a:pt x="50800" y="152400"/>
                  </a:lnTo>
                  <a:lnTo>
                    <a:pt x="63500" y="139700"/>
                  </a:lnTo>
                  <a:lnTo>
                    <a:pt x="63500" y="76200"/>
                  </a:lnTo>
                  <a:lnTo>
                    <a:pt x="76200" y="63500"/>
                  </a:lnTo>
                  <a:lnTo>
                    <a:pt x="76200" y="50800"/>
                  </a:lnTo>
                  <a:lnTo>
                    <a:pt x="101600" y="50800"/>
                  </a:lnTo>
                  <a:lnTo>
                    <a:pt x="114300" y="63500"/>
                  </a:lnTo>
                  <a:lnTo>
                    <a:pt x="139700" y="63500"/>
                  </a:lnTo>
                  <a:lnTo>
                    <a:pt x="152400" y="50800"/>
                  </a:lnTo>
                  <a:lnTo>
                    <a:pt x="165100" y="50800"/>
                  </a:lnTo>
                  <a:lnTo>
                    <a:pt x="165100" y="38100"/>
                  </a:lnTo>
                  <a:lnTo>
                    <a:pt x="177800" y="38100"/>
                  </a:lnTo>
                  <a:lnTo>
                    <a:pt x="177800" y="25400"/>
                  </a:lnTo>
                  <a:lnTo>
                    <a:pt x="203200" y="0"/>
                  </a:lnTo>
                  <a:lnTo>
                    <a:pt x="215900" y="0"/>
                  </a:lnTo>
                  <a:lnTo>
                    <a:pt x="228600" y="12700"/>
                  </a:lnTo>
                  <a:lnTo>
                    <a:pt x="241300" y="12700"/>
                  </a:lnTo>
                  <a:lnTo>
                    <a:pt x="241300" y="25400"/>
                  </a:lnTo>
                  <a:lnTo>
                    <a:pt x="266700" y="25400"/>
                  </a:lnTo>
                  <a:lnTo>
                    <a:pt x="279400" y="38100"/>
                  </a:lnTo>
                  <a:lnTo>
                    <a:pt x="304800" y="38100"/>
                  </a:lnTo>
                  <a:lnTo>
                    <a:pt x="317500" y="50800"/>
                  </a:lnTo>
                  <a:lnTo>
                    <a:pt x="317500" y="88900"/>
                  </a:lnTo>
                  <a:lnTo>
                    <a:pt x="304800" y="101600"/>
                  </a:lnTo>
                  <a:lnTo>
                    <a:pt x="292100" y="101600"/>
                  </a:lnTo>
                  <a:lnTo>
                    <a:pt x="292100" y="88900"/>
                  </a:lnTo>
                  <a:lnTo>
                    <a:pt x="279400" y="88900"/>
                  </a:lnTo>
                  <a:lnTo>
                    <a:pt x="279400" y="127000"/>
                  </a:lnTo>
                  <a:lnTo>
                    <a:pt x="279400" y="127000"/>
                  </a:lnTo>
                  <a:lnTo>
                    <a:pt x="279400" y="177800"/>
                  </a:lnTo>
                  <a:lnTo>
                    <a:pt x="241300" y="177800"/>
                  </a:lnTo>
                  <a:lnTo>
                    <a:pt x="241300" y="203200"/>
                  </a:lnTo>
                  <a:lnTo>
                    <a:pt x="254000" y="203200"/>
                  </a:lnTo>
                  <a:lnTo>
                    <a:pt x="254000" y="215900"/>
                  </a:lnTo>
                  <a:lnTo>
                    <a:pt x="266700" y="215900"/>
                  </a:lnTo>
                  <a:lnTo>
                    <a:pt x="266700" y="241300"/>
                  </a:lnTo>
                  <a:lnTo>
                    <a:pt x="279400" y="241300"/>
                  </a:lnTo>
                  <a:lnTo>
                    <a:pt x="279400" y="266700"/>
                  </a:lnTo>
                  <a:lnTo>
                    <a:pt x="292100" y="266700"/>
                  </a:lnTo>
                  <a:lnTo>
                    <a:pt x="292100" y="292100"/>
                  </a:lnTo>
                  <a:lnTo>
                    <a:pt x="304800" y="292100"/>
                  </a:lnTo>
                  <a:lnTo>
                    <a:pt x="304800" y="304800"/>
                  </a:lnTo>
                  <a:lnTo>
                    <a:pt x="279400" y="304800"/>
                  </a:lnTo>
                  <a:lnTo>
                    <a:pt x="279400" y="317500"/>
                  </a:lnTo>
                  <a:lnTo>
                    <a:pt x="254000" y="317500"/>
                  </a:lnTo>
                  <a:lnTo>
                    <a:pt x="254000" y="330200"/>
                  </a:lnTo>
                  <a:lnTo>
                    <a:pt x="203200" y="330200"/>
                  </a:lnTo>
                  <a:lnTo>
                    <a:pt x="203200" y="317500"/>
                  </a:lnTo>
                  <a:lnTo>
                    <a:pt x="190500" y="304800"/>
                  </a:lnTo>
                  <a:lnTo>
                    <a:pt x="165100" y="304800"/>
                  </a:lnTo>
                  <a:lnTo>
                    <a:pt x="165100" y="292100"/>
                  </a:lnTo>
                  <a:lnTo>
                    <a:pt x="152400" y="304800"/>
                  </a:lnTo>
                  <a:lnTo>
                    <a:pt x="101600" y="304800"/>
                  </a:lnTo>
                  <a:lnTo>
                    <a:pt x="101600" y="292100"/>
                  </a:lnTo>
                  <a:lnTo>
                    <a:pt x="25400" y="292100"/>
                  </a:lnTo>
                  <a:lnTo>
                    <a:pt x="25400" y="279400"/>
                  </a:lnTo>
                  <a:lnTo>
                    <a:pt x="50800" y="279400"/>
                  </a:lnTo>
                  <a:lnTo>
                    <a:pt x="50800" y="266700"/>
                  </a:lnTo>
                  <a:lnTo>
                    <a:pt x="63500" y="266700"/>
                  </a:lnTo>
                  <a:lnTo>
                    <a:pt x="63500" y="254000"/>
                  </a:lnTo>
                  <a:lnTo>
                    <a:pt x="50800" y="254000"/>
                  </a:lnTo>
                  <a:lnTo>
                    <a:pt x="50800" y="241300"/>
                  </a:lnTo>
                  <a:lnTo>
                    <a:pt x="38100" y="241300"/>
                  </a:lnTo>
                  <a:lnTo>
                    <a:pt x="38100" y="228600"/>
                  </a:lnTo>
                  <a:lnTo>
                    <a:pt x="25400" y="228600"/>
                  </a:lnTo>
                  <a:lnTo>
                    <a:pt x="25400" y="215900"/>
                  </a:lnTo>
                  <a:lnTo>
                    <a:pt x="12700" y="215900"/>
                  </a:lnTo>
                  <a:lnTo>
                    <a:pt x="12700" y="203200"/>
                  </a:lnTo>
                  <a:lnTo>
                    <a:pt x="12700" y="203200"/>
                  </a:lnTo>
                  <a:lnTo>
                    <a:pt x="12700" y="190500"/>
                  </a:lnTo>
                  <a:lnTo>
                    <a:pt x="0" y="190500"/>
                  </a:lnTo>
                  <a:close/>
                </a:path>
              </a:pathLst>
            </a:custGeom>
            <a:solidFill>
              <a:srgbClr val="F8CBAD"/>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7" name="terc_1204023_obj">
              <a:extLst>
                <a:ext uri="{FF2B5EF4-FFF2-40B4-BE49-F238E27FC236}">
                  <a16:creationId xmlns:a16="http://schemas.microsoft.com/office/drawing/2014/main" id="{2F82AD9D-8EF2-2527-B5EC-7986EF5DFD88}"/>
                </a:ext>
              </a:extLst>
            </p:cNvPr>
            <p:cNvSpPr/>
            <p:nvPr/>
          </p:nvSpPr>
          <p:spPr>
            <a:xfrm>
              <a:off x="1939398" y="1583183"/>
              <a:ext cx="1701925" cy="2097719"/>
            </a:xfrm>
            <a:custGeom>
              <a:avLst/>
              <a:gdLst/>
              <a:ahLst/>
              <a:cxnLst/>
              <a:rect l="0" t="0" r="0" b="0"/>
              <a:pathLst>
                <a:path w="546101" h="673101">
                  <a:moveTo>
                    <a:pt x="0" y="444500"/>
                  </a:moveTo>
                  <a:lnTo>
                    <a:pt x="12700" y="444500"/>
                  </a:lnTo>
                  <a:lnTo>
                    <a:pt x="12700" y="431800"/>
                  </a:lnTo>
                  <a:lnTo>
                    <a:pt x="12700" y="431800"/>
                  </a:lnTo>
                  <a:lnTo>
                    <a:pt x="12700" y="406400"/>
                  </a:lnTo>
                  <a:lnTo>
                    <a:pt x="25400" y="406400"/>
                  </a:lnTo>
                  <a:lnTo>
                    <a:pt x="25400" y="393700"/>
                  </a:lnTo>
                  <a:lnTo>
                    <a:pt x="63500" y="393700"/>
                  </a:lnTo>
                  <a:lnTo>
                    <a:pt x="76200" y="381000"/>
                  </a:lnTo>
                  <a:lnTo>
                    <a:pt x="88900" y="381000"/>
                  </a:lnTo>
                  <a:lnTo>
                    <a:pt x="88900" y="355600"/>
                  </a:lnTo>
                  <a:lnTo>
                    <a:pt x="76200" y="355600"/>
                  </a:lnTo>
                  <a:lnTo>
                    <a:pt x="76200" y="330200"/>
                  </a:lnTo>
                  <a:lnTo>
                    <a:pt x="50800" y="330200"/>
                  </a:lnTo>
                  <a:lnTo>
                    <a:pt x="50800" y="304800"/>
                  </a:lnTo>
                  <a:lnTo>
                    <a:pt x="76200" y="304800"/>
                  </a:lnTo>
                  <a:lnTo>
                    <a:pt x="76200" y="292100"/>
                  </a:lnTo>
                  <a:lnTo>
                    <a:pt x="88900" y="292100"/>
                  </a:lnTo>
                  <a:lnTo>
                    <a:pt x="88900" y="279400"/>
                  </a:lnTo>
                  <a:lnTo>
                    <a:pt x="152400" y="279400"/>
                  </a:lnTo>
                  <a:lnTo>
                    <a:pt x="152400" y="228600"/>
                  </a:lnTo>
                  <a:lnTo>
                    <a:pt x="165100" y="228600"/>
                  </a:lnTo>
                  <a:lnTo>
                    <a:pt x="165100" y="203200"/>
                  </a:lnTo>
                  <a:lnTo>
                    <a:pt x="165100" y="203200"/>
                  </a:lnTo>
                  <a:lnTo>
                    <a:pt x="165100" y="165100"/>
                  </a:lnTo>
                  <a:lnTo>
                    <a:pt x="177800" y="165100"/>
                  </a:lnTo>
                  <a:lnTo>
                    <a:pt x="177800" y="139700"/>
                  </a:lnTo>
                  <a:lnTo>
                    <a:pt x="165100" y="139700"/>
                  </a:lnTo>
                  <a:lnTo>
                    <a:pt x="165100" y="114300"/>
                  </a:lnTo>
                  <a:lnTo>
                    <a:pt x="152400" y="114300"/>
                  </a:lnTo>
                  <a:lnTo>
                    <a:pt x="152400" y="50800"/>
                  </a:lnTo>
                  <a:lnTo>
                    <a:pt x="165100" y="50800"/>
                  </a:lnTo>
                  <a:lnTo>
                    <a:pt x="165100" y="38100"/>
                  </a:lnTo>
                  <a:lnTo>
                    <a:pt x="177800" y="38100"/>
                  </a:lnTo>
                  <a:lnTo>
                    <a:pt x="177800" y="12700"/>
                  </a:lnTo>
                  <a:lnTo>
                    <a:pt x="190500" y="12700"/>
                  </a:lnTo>
                  <a:lnTo>
                    <a:pt x="190500" y="0"/>
                  </a:lnTo>
                  <a:lnTo>
                    <a:pt x="203200" y="0"/>
                  </a:lnTo>
                  <a:lnTo>
                    <a:pt x="215900" y="12700"/>
                  </a:lnTo>
                  <a:lnTo>
                    <a:pt x="228600" y="12700"/>
                  </a:lnTo>
                  <a:lnTo>
                    <a:pt x="228600" y="38100"/>
                  </a:lnTo>
                  <a:lnTo>
                    <a:pt x="215900" y="38100"/>
                  </a:lnTo>
                  <a:lnTo>
                    <a:pt x="215900" y="63500"/>
                  </a:lnTo>
                  <a:lnTo>
                    <a:pt x="228600" y="63500"/>
                  </a:lnTo>
                  <a:lnTo>
                    <a:pt x="228600" y="63500"/>
                  </a:lnTo>
                  <a:lnTo>
                    <a:pt x="266700" y="63500"/>
                  </a:lnTo>
                  <a:lnTo>
                    <a:pt x="266700" y="76200"/>
                  </a:lnTo>
                  <a:lnTo>
                    <a:pt x="304800" y="76200"/>
                  </a:lnTo>
                  <a:lnTo>
                    <a:pt x="304800" y="63500"/>
                  </a:lnTo>
                  <a:lnTo>
                    <a:pt x="292100" y="63500"/>
                  </a:lnTo>
                  <a:lnTo>
                    <a:pt x="292100" y="50800"/>
                  </a:lnTo>
                  <a:lnTo>
                    <a:pt x="317500" y="50800"/>
                  </a:lnTo>
                  <a:lnTo>
                    <a:pt x="317500" y="38100"/>
                  </a:lnTo>
                  <a:lnTo>
                    <a:pt x="330200" y="38100"/>
                  </a:lnTo>
                  <a:lnTo>
                    <a:pt x="330200" y="50800"/>
                  </a:lnTo>
                  <a:lnTo>
                    <a:pt x="342900" y="50800"/>
                  </a:lnTo>
                  <a:lnTo>
                    <a:pt x="342900" y="38100"/>
                  </a:lnTo>
                  <a:lnTo>
                    <a:pt x="355600" y="38100"/>
                  </a:lnTo>
                  <a:lnTo>
                    <a:pt x="355600" y="50800"/>
                  </a:lnTo>
                  <a:lnTo>
                    <a:pt x="381000" y="50800"/>
                  </a:lnTo>
                  <a:lnTo>
                    <a:pt x="381000" y="63500"/>
                  </a:lnTo>
                  <a:lnTo>
                    <a:pt x="393700" y="63500"/>
                  </a:lnTo>
                  <a:lnTo>
                    <a:pt x="393700" y="76200"/>
                  </a:lnTo>
                  <a:lnTo>
                    <a:pt x="406400" y="76200"/>
                  </a:lnTo>
                  <a:lnTo>
                    <a:pt x="406400" y="127000"/>
                  </a:lnTo>
                  <a:lnTo>
                    <a:pt x="419100" y="127000"/>
                  </a:lnTo>
                  <a:lnTo>
                    <a:pt x="419100" y="139700"/>
                  </a:lnTo>
                  <a:lnTo>
                    <a:pt x="406400" y="139700"/>
                  </a:lnTo>
                  <a:lnTo>
                    <a:pt x="406400" y="152400"/>
                  </a:lnTo>
                  <a:lnTo>
                    <a:pt x="431800" y="152400"/>
                  </a:lnTo>
                  <a:lnTo>
                    <a:pt x="431800" y="177800"/>
                  </a:lnTo>
                  <a:lnTo>
                    <a:pt x="431800" y="177800"/>
                  </a:lnTo>
                  <a:lnTo>
                    <a:pt x="431800" y="190500"/>
                  </a:lnTo>
                  <a:lnTo>
                    <a:pt x="444500" y="190500"/>
                  </a:lnTo>
                  <a:lnTo>
                    <a:pt x="457200" y="203200"/>
                  </a:lnTo>
                  <a:lnTo>
                    <a:pt x="469900" y="203200"/>
                  </a:lnTo>
                  <a:lnTo>
                    <a:pt x="469900" y="215900"/>
                  </a:lnTo>
                  <a:lnTo>
                    <a:pt x="457200" y="215900"/>
                  </a:lnTo>
                  <a:lnTo>
                    <a:pt x="457200" y="241300"/>
                  </a:lnTo>
                  <a:lnTo>
                    <a:pt x="444500" y="241300"/>
                  </a:lnTo>
                  <a:lnTo>
                    <a:pt x="444500" y="266700"/>
                  </a:lnTo>
                  <a:lnTo>
                    <a:pt x="419100" y="266700"/>
                  </a:lnTo>
                  <a:lnTo>
                    <a:pt x="419100" y="292100"/>
                  </a:lnTo>
                  <a:lnTo>
                    <a:pt x="457200" y="292100"/>
                  </a:lnTo>
                  <a:lnTo>
                    <a:pt x="457200" y="304800"/>
                  </a:lnTo>
                  <a:lnTo>
                    <a:pt x="482600" y="304800"/>
                  </a:lnTo>
                  <a:lnTo>
                    <a:pt x="482600" y="342900"/>
                  </a:lnTo>
                  <a:lnTo>
                    <a:pt x="482600" y="342900"/>
                  </a:lnTo>
                  <a:lnTo>
                    <a:pt x="482600" y="355600"/>
                  </a:lnTo>
                  <a:lnTo>
                    <a:pt x="469900" y="355600"/>
                  </a:lnTo>
                  <a:lnTo>
                    <a:pt x="469900" y="368300"/>
                  </a:lnTo>
                  <a:lnTo>
                    <a:pt x="482600" y="368300"/>
                  </a:lnTo>
                  <a:lnTo>
                    <a:pt x="482600" y="381000"/>
                  </a:lnTo>
                  <a:lnTo>
                    <a:pt x="469900" y="381000"/>
                  </a:lnTo>
                  <a:lnTo>
                    <a:pt x="469900" y="393700"/>
                  </a:lnTo>
                  <a:lnTo>
                    <a:pt x="444500" y="393700"/>
                  </a:lnTo>
                  <a:lnTo>
                    <a:pt x="444500" y="406400"/>
                  </a:lnTo>
                  <a:lnTo>
                    <a:pt x="431800" y="406400"/>
                  </a:lnTo>
                  <a:lnTo>
                    <a:pt x="431800" y="431800"/>
                  </a:lnTo>
                  <a:lnTo>
                    <a:pt x="419100" y="444500"/>
                  </a:lnTo>
                  <a:lnTo>
                    <a:pt x="406400" y="444500"/>
                  </a:lnTo>
                  <a:lnTo>
                    <a:pt x="406400" y="457200"/>
                  </a:lnTo>
                  <a:lnTo>
                    <a:pt x="419100" y="457200"/>
                  </a:lnTo>
                  <a:lnTo>
                    <a:pt x="419100" y="469900"/>
                  </a:lnTo>
                  <a:lnTo>
                    <a:pt x="431800" y="469900"/>
                  </a:lnTo>
                  <a:lnTo>
                    <a:pt x="431800" y="558800"/>
                  </a:lnTo>
                  <a:lnTo>
                    <a:pt x="444500" y="558800"/>
                  </a:lnTo>
                  <a:lnTo>
                    <a:pt x="444500" y="571500"/>
                  </a:lnTo>
                  <a:lnTo>
                    <a:pt x="469900" y="571500"/>
                  </a:lnTo>
                  <a:lnTo>
                    <a:pt x="469900" y="584200"/>
                  </a:lnTo>
                  <a:lnTo>
                    <a:pt x="508000" y="584200"/>
                  </a:lnTo>
                  <a:lnTo>
                    <a:pt x="508000" y="596900"/>
                  </a:lnTo>
                  <a:lnTo>
                    <a:pt x="520700" y="596900"/>
                  </a:lnTo>
                  <a:lnTo>
                    <a:pt x="520700" y="609600"/>
                  </a:lnTo>
                  <a:lnTo>
                    <a:pt x="546100" y="609600"/>
                  </a:lnTo>
                  <a:lnTo>
                    <a:pt x="546100" y="622300"/>
                  </a:lnTo>
                  <a:lnTo>
                    <a:pt x="533400" y="622300"/>
                  </a:lnTo>
                  <a:lnTo>
                    <a:pt x="533400" y="647700"/>
                  </a:lnTo>
                  <a:lnTo>
                    <a:pt x="520700" y="647700"/>
                  </a:lnTo>
                  <a:lnTo>
                    <a:pt x="520700" y="635000"/>
                  </a:lnTo>
                  <a:lnTo>
                    <a:pt x="508000" y="635000"/>
                  </a:lnTo>
                  <a:lnTo>
                    <a:pt x="508000" y="647700"/>
                  </a:lnTo>
                  <a:lnTo>
                    <a:pt x="495300" y="647700"/>
                  </a:lnTo>
                  <a:lnTo>
                    <a:pt x="482600" y="635000"/>
                  </a:lnTo>
                  <a:lnTo>
                    <a:pt x="444500" y="635000"/>
                  </a:lnTo>
                  <a:lnTo>
                    <a:pt x="444500" y="647700"/>
                  </a:lnTo>
                  <a:lnTo>
                    <a:pt x="431800" y="647700"/>
                  </a:lnTo>
                  <a:lnTo>
                    <a:pt x="431800" y="660400"/>
                  </a:lnTo>
                  <a:lnTo>
                    <a:pt x="419100" y="660400"/>
                  </a:lnTo>
                  <a:lnTo>
                    <a:pt x="419100" y="673100"/>
                  </a:lnTo>
                  <a:lnTo>
                    <a:pt x="355600" y="673100"/>
                  </a:lnTo>
                  <a:lnTo>
                    <a:pt x="355600" y="660400"/>
                  </a:lnTo>
                  <a:lnTo>
                    <a:pt x="292100" y="660400"/>
                  </a:lnTo>
                  <a:lnTo>
                    <a:pt x="292100" y="647700"/>
                  </a:lnTo>
                  <a:lnTo>
                    <a:pt x="304800" y="647700"/>
                  </a:lnTo>
                  <a:lnTo>
                    <a:pt x="304800" y="635000"/>
                  </a:lnTo>
                  <a:lnTo>
                    <a:pt x="292100" y="635000"/>
                  </a:lnTo>
                  <a:lnTo>
                    <a:pt x="292100" y="647700"/>
                  </a:lnTo>
                  <a:lnTo>
                    <a:pt x="266700" y="647700"/>
                  </a:lnTo>
                  <a:lnTo>
                    <a:pt x="266700" y="622300"/>
                  </a:lnTo>
                  <a:lnTo>
                    <a:pt x="254000" y="622300"/>
                  </a:lnTo>
                  <a:lnTo>
                    <a:pt x="254000" y="596900"/>
                  </a:lnTo>
                  <a:lnTo>
                    <a:pt x="241300" y="596900"/>
                  </a:lnTo>
                  <a:lnTo>
                    <a:pt x="241300" y="584200"/>
                  </a:lnTo>
                  <a:lnTo>
                    <a:pt x="228600" y="584200"/>
                  </a:lnTo>
                  <a:lnTo>
                    <a:pt x="228600" y="596900"/>
                  </a:lnTo>
                  <a:lnTo>
                    <a:pt x="215900" y="596900"/>
                  </a:lnTo>
                  <a:lnTo>
                    <a:pt x="215900" y="609600"/>
                  </a:lnTo>
                  <a:lnTo>
                    <a:pt x="203200" y="609600"/>
                  </a:lnTo>
                  <a:lnTo>
                    <a:pt x="203200" y="622300"/>
                  </a:lnTo>
                  <a:lnTo>
                    <a:pt x="215900" y="622300"/>
                  </a:lnTo>
                  <a:lnTo>
                    <a:pt x="215900" y="635000"/>
                  </a:lnTo>
                  <a:lnTo>
                    <a:pt x="203200" y="635000"/>
                  </a:lnTo>
                  <a:lnTo>
                    <a:pt x="203200" y="647700"/>
                  </a:lnTo>
                  <a:lnTo>
                    <a:pt x="177800" y="647700"/>
                  </a:lnTo>
                  <a:lnTo>
                    <a:pt x="177800" y="635000"/>
                  </a:lnTo>
                  <a:lnTo>
                    <a:pt x="165100" y="635000"/>
                  </a:lnTo>
                  <a:lnTo>
                    <a:pt x="165100" y="647700"/>
                  </a:lnTo>
                  <a:lnTo>
                    <a:pt x="152400" y="647700"/>
                  </a:lnTo>
                  <a:lnTo>
                    <a:pt x="152400" y="660400"/>
                  </a:lnTo>
                  <a:lnTo>
                    <a:pt x="127000" y="660400"/>
                  </a:lnTo>
                  <a:lnTo>
                    <a:pt x="127000" y="647700"/>
                  </a:lnTo>
                  <a:lnTo>
                    <a:pt x="114300" y="647700"/>
                  </a:lnTo>
                  <a:lnTo>
                    <a:pt x="114300" y="660400"/>
                  </a:lnTo>
                  <a:lnTo>
                    <a:pt x="76200" y="660400"/>
                  </a:lnTo>
                  <a:lnTo>
                    <a:pt x="76200" y="647700"/>
                  </a:lnTo>
                  <a:lnTo>
                    <a:pt x="88900" y="647700"/>
                  </a:lnTo>
                  <a:lnTo>
                    <a:pt x="88900" y="635000"/>
                  </a:lnTo>
                  <a:lnTo>
                    <a:pt x="76200" y="635000"/>
                  </a:lnTo>
                  <a:lnTo>
                    <a:pt x="76200" y="609600"/>
                  </a:lnTo>
                  <a:lnTo>
                    <a:pt x="88900" y="609600"/>
                  </a:lnTo>
                  <a:lnTo>
                    <a:pt x="88900" y="596900"/>
                  </a:lnTo>
                  <a:lnTo>
                    <a:pt x="88900" y="596900"/>
                  </a:lnTo>
                  <a:lnTo>
                    <a:pt x="88900" y="584200"/>
                  </a:lnTo>
                  <a:lnTo>
                    <a:pt x="76200" y="571500"/>
                  </a:lnTo>
                  <a:lnTo>
                    <a:pt x="76200" y="546100"/>
                  </a:lnTo>
                  <a:lnTo>
                    <a:pt x="88900" y="546100"/>
                  </a:lnTo>
                  <a:lnTo>
                    <a:pt x="88900" y="520700"/>
                  </a:lnTo>
                  <a:lnTo>
                    <a:pt x="101600" y="520700"/>
                  </a:lnTo>
                  <a:lnTo>
                    <a:pt x="101600" y="495300"/>
                  </a:lnTo>
                  <a:lnTo>
                    <a:pt x="50800" y="495300"/>
                  </a:lnTo>
                  <a:lnTo>
                    <a:pt x="50800" y="482600"/>
                  </a:lnTo>
                  <a:lnTo>
                    <a:pt x="38100" y="482600"/>
                  </a:lnTo>
                  <a:lnTo>
                    <a:pt x="38100" y="469900"/>
                  </a:lnTo>
                  <a:lnTo>
                    <a:pt x="25400" y="469900"/>
                  </a:lnTo>
                  <a:lnTo>
                    <a:pt x="25400" y="457200"/>
                  </a:lnTo>
                  <a:lnTo>
                    <a:pt x="0" y="457200"/>
                  </a:lnTo>
                  <a:close/>
                </a:path>
              </a:pathLst>
            </a:custGeom>
            <a:solidFill>
              <a:srgbClr val="833C0C"/>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9" name="terc_1204032_obj">
              <a:extLst>
                <a:ext uri="{FF2B5EF4-FFF2-40B4-BE49-F238E27FC236}">
                  <a16:creationId xmlns:a16="http://schemas.microsoft.com/office/drawing/2014/main" id="{244C3FD9-ACDF-6372-46D5-3439999788D8}"/>
                </a:ext>
              </a:extLst>
            </p:cNvPr>
            <p:cNvSpPr/>
            <p:nvPr/>
          </p:nvSpPr>
          <p:spPr>
            <a:xfrm>
              <a:off x="0" y="1068648"/>
              <a:ext cx="1108228" cy="1187388"/>
            </a:xfrm>
            <a:custGeom>
              <a:avLst/>
              <a:gdLst/>
              <a:ahLst/>
              <a:cxnLst/>
              <a:rect l="0" t="0" r="0" b="0"/>
              <a:pathLst>
                <a:path w="355601" h="381001">
                  <a:moveTo>
                    <a:pt x="0" y="203200"/>
                  </a:moveTo>
                  <a:lnTo>
                    <a:pt x="0" y="177800"/>
                  </a:lnTo>
                  <a:lnTo>
                    <a:pt x="12700" y="177800"/>
                  </a:lnTo>
                  <a:lnTo>
                    <a:pt x="12700" y="165100"/>
                  </a:lnTo>
                  <a:lnTo>
                    <a:pt x="38100" y="165100"/>
                  </a:lnTo>
                  <a:lnTo>
                    <a:pt x="38100" y="152400"/>
                  </a:lnTo>
                  <a:lnTo>
                    <a:pt x="50800" y="152400"/>
                  </a:lnTo>
                  <a:lnTo>
                    <a:pt x="50800" y="139700"/>
                  </a:lnTo>
                  <a:lnTo>
                    <a:pt x="76200" y="114300"/>
                  </a:lnTo>
                  <a:lnTo>
                    <a:pt x="101600" y="114300"/>
                  </a:lnTo>
                  <a:lnTo>
                    <a:pt x="127000" y="88900"/>
                  </a:lnTo>
                  <a:lnTo>
                    <a:pt x="127000" y="63500"/>
                  </a:lnTo>
                  <a:lnTo>
                    <a:pt x="139700" y="63500"/>
                  </a:lnTo>
                  <a:lnTo>
                    <a:pt x="139700" y="38100"/>
                  </a:lnTo>
                  <a:lnTo>
                    <a:pt x="177800" y="0"/>
                  </a:lnTo>
                  <a:lnTo>
                    <a:pt x="228600" y="0"/>
                  </a:lnTo>
                  <a:lnTo>
                    <a:pt x="241300" y="12700"/>
                  </a:lnTo>
                  <a:lnTo>
                    <a:pt x="254000" y="12700"/>
                  </a:lnTo>
                  <a:lnTo>
                    <a:pt x="254000" y="25400"/>
                  </a:lnTo>
                  <a:lnTo>
                    <a:pt x="266700" y="25400"/>
                  </a:lnTo>
                  <a:lnTo>
                    <a:pt x="266700" y="38100"/>
                  </a:lnTo>
                  <a:lnTo>
                    <a:pt x="279400" y="38100"/>
                  </a:lnTo>
                  <a:lnTo>
                    <a:pt x="279400" y="50800"/>
                  </a:lnTo>
                  <a:lnTo>
                    <a:pt x="304800" y="76200"/>
                  </a:lnTo>
                  <a:lnTo>
                    <a:pt x="304800" y="88900"/>
                  </a:lnTo>
                  <a:lnTo>
                    <a:pt x="292100" y="88900"/>
                  </a:lnTo>
                  <a:lnTo>
                    <a:pt x="292100" y="101600"/>
                  </a:lnTo>
                  <a:lnTo>
                    <a:pt x="304800" y="101600"/>
                  </a:lnTo>
                  <a:lnTo>
                    <a:pt x="304800" y="114300"/>
                  </a:lnTo>
                  <a:lnTo>
                    <a:pt x="304800" y="114300"/>
                  </a:lnTo>
                  <a:lnTo>
                    <a:pt x="304800" y="127000"/>
                  </a:lnTo>
                  <a:lnTo>
                    <a:pt x="317500" y="127000"/>
                  </a:lnTo>
                  <a:lnTo>
                    <a:pt x="317500" y="139700"/>
                  </a:lnTo>
                  <a:lnTo>
                    <a:pt x="330200" y="139700"/>
                  </a:lnTo>
                  <a:lnTo>
                    <a:pt x="330200" y="152400"/>
                  </a:lnTo>
                  <a:lnTo>
                    <a:pt x="342900" y="152400"/>
                  </a:lnTo>
                  <a:lnTo>
                    <a:pt x="342900" y="165100"/>
                  </a:lnTo>
                  <a:lnTo>
                    <a:pt x="355600" y="165100"/>
                  </a:lnTo>
                  <a:lnTo>
                    <a:pt x="355600" y="177800"/>
                  </a:lnTo>
                  <a:lnTo>
                    <a:pt x="342900" y="177800"/>
                  </a:lnTo>
                  <a:lnTo>
                    <a:pt x="342900" y="190500"/>
                  </a:lnTo>
                  <a:lnTo>
                    <a:pt x="317500" y="190500"/>
                  </a:lnTo>
                  <a:lnTo>
                    <a:pt x="317500" y="203200"/>
                  </a:lnTo>
                  <a:lnTo>
                    <a:pt x="330200" y="203200"/>
                  </a:lnTo>
                  <a:lnTo>
                    <a:pt x="330200" y="228600"/>
                  </a:lnTo>
                  <a:lnTo>
                    <a:pt x="330200" y="228600"/>
                  </a:lnTo>
                  <a:lnTo>
                    <a:pt x="330200" y="254000"/>
                  </a:lnTo>
                  <a:lnTo>
                    <a:pt x="342900" y="254000"/>
                  </a:lnTo>
                  <a:lnTo>
                    <a:pt x="342900" y="279400"/>
                  </a:lnTo>
                  <a:lnTo>
                    <a:pt x="317500" y="279400"/>
                  </a:lnTo>
                  <a:lnTo>
                    <a:pt x="317500" y="292100"/>
                  </a:lnTo>
                  <a:lnTo>
                    <a:pt x="330200" y="292100"/>
                  </a:lnTo>
                  <a:lnTo>
                    <a:pt x="330200" y="317500"/>
                  </a:lnTo>
                  <a:lnTo>
                    <a:pt x="304800" y="317500"/>
                  </a:lnTo>
                  <a:lnTo>
                    <a:pt x="304800" y="330200"/>
                  </a:lnTo>
                  <a:lnTo>
                    <a:pt x="292100" y="330200"/>
                  </a:lnTo>
                  <a:lnTo>
                    <a:pt x="292100" y="342900"/>
                  </a:lnTo>
                  <a:lnTo>
                    <a:pt x="266700" y="342900"/>
                  </a:lnTo>
                  <a:lnTo>
                    <a:pt x="266700" y="355600"/>
                  </a:lnTo>
                  <a:lnTo>
                    <a:pt x="254000" y="355600"/>
                  </a:lnTo>
                  <a:lnTo>
                    <a:pt x="254000" y="368300"/>
                  </a:lnTo>
                  <a:lnTo>
                    <a:pt x="215900" y="368300"/>
                  </a:lnTo>
                  <a:lnTo>
                    <a:pt x="215900" y="355600"/>
                  </a:lnTo>
                  <a:lnTo>
                    <a:pt x="203200" y="355600"/>
                  </a:lnTo>
                  <a:lnTo>
                    <a:pt x="203200" y="342900"/>
                  </a:lnTo>
                  <a:lnTo>
                    <a:pt x="190500" y="342900"/>
                  </a:lnTo>
                  <a:lnTo>
                    <a:pt x="190500" y="342900"/>
                  </a:lnTo>
                  <a:lnTo>
                    <a:pt x="152400" y="342900"/>
                  </a:lnTo>
                  <a:lnTo>
                    <a:pt x="152400" y="355600"/>
                  </a:lnTo>
                  <a:lnTo>
                    <a:pt x="139700" y="355600"/>
                  </a:lnTo>
                  <a:lnTo>
                    <a:pt x="139700" y="368300"/>
                  </a:lnTo>
                  <a:lnTo>
                    <a:pt x="101600" y="368300"/>
                  </a:lnTo>
                  <a:lnTo>
                    <a:pt x="101600" y="381000"/>
                  </a:lnTo>
                  <a:lnTo>
                    <a:pt x="76200" y="381000"/>
                  </a:lnTo>
                  <a:lnTo>
                    <a:pt x="76200" y="368300"/>
                  </a:lnTo>
                  <a:lnTo>
                    <a:pt x="63500" y="368300"/>
                  </a:lnTo>
                  <a:lnTo>
                    <a:pt x="63500" y="292100"/>
                  </a:lnTo>
                  <a:lnTo>
                    <a:pt x="50800" y="292100"/>
                  </a:lnTo>
                  <a:lnTo>
                    <a:pt x="50800" y="279400"/>
                  </a:lnTo>
                  <a:lnTo>
                    <a:pt x="38100" y="279400"/>
                  </a:lnTo>
                  <a:lnTo>
                    <a:pt x="38100" y="266700"/>
                  </a:lnTo>
                  <a:lnTo>
                    <a:pt x="25400" y="266700"/>
                  </a:lnTo>
                  <a:lnTo>
                    <a:pt x="25400" y="254000"/>
                  </a:lnTo>
                  <a:lnTo>
                    <a:pt x="12700" y="254000"/>
                  </a:lnTo>
                  <a:lnTo>
                    <a:pt x="12700" y="241300"/>
                  </a:lnTo>
                  <a:lnTo>
                    <a:pt x="0" y="241300"/>
                  </a:lnTo>
                  <a:close/>
                </a:path>
              </a:pathLst>
            </a:custGeom>
            <a:solidFill>
              <a:srgbClr val="F8CBAD"/>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10" name="terc_1204042_obj">
              <a:extLst>
                <a:ext uri="{FF2B5EF4-FFF2-40B4-BE49-F238E27FC236}">
                  <a16:creationId xmlns:a16="http://schemas.microsoft.com/office/drawing/2014/main" id="{C174F9AD-BF99-F5B8-7C38-05467F00DDA1}"/>
                </a:ext>
              </a:extLst>
            </p:cNvPr>
            <p:cNvSpPr/>
            <p:nvPr/>
          </p:nvSpPr>
          <p:spPr>
            <a:xfrm>
              <a:off x="1662340" y="633275"/>
              <a:ext cx="1147809" cy="1068649"/>
            </a:xfrm>
            <a:custGeom>
              <a:avLst/>
              <a:gdLst/>
              <a:ahLst/>
              <a:cxnLst/>
              <a:rect l="0" t="0" r="0" b="0"/>
              <a:pathLst>
                <a:path w="368301" h="342901">
                  <a:moveTo>
                    <a:pt x="0" y="241300"/>
                  </a:moveTo>
                  <a:lnTo>
                    <a:pt x="0" y="228600"/>
                  </a:lnTo>
                  <a:lnTo>
                    <a:pt x="38100" y="228600"/>
                  </a:lnTo>
                  <a:lnTo>
                    <a:pt x="38100" y="177800"/>
                  </a:lnTo>
                  <a:lnTo>
                    <a:pt x="38100" y="177800"/>
                  </a:lnTo>
                  <a:lnTo>
                    <a:pt x="38100" y="139700"/>
                  </a:lnTo>
                  <a:lnTo>
                    <a:pt x="50800" y="139700"/>
                  </a:lnTo>
                  <a:lnTo>
                    <a:pt x="50800" y="152400"/>
                  </a:lnTo>
                  <a:lnTo>
                    <a:pt x="63500" y="152400"/>
                  </a:lnTo>
                  <a:lnTo>
                    <a:pt x="76200" y="139700"/>
                  </a:lnTo>
                  <a:lnTo>
                    <a:pt x="76200" y="101600"/>
                  </a:lnTo>
                  <a:lnTo>
                    <a:pt x="63500" y="88900"/>
                  </a:lnTo>
                  <a:lnTo>
                    <a:pt x="88900" y="88900"/>
                  </a:lnTo>
                  <a:lnTo>
                    <a:pt x="88900" y="76200"/>
                  </a:lnTo>
                  <a:lnTo>
                    <a:pt x="101600" y="63500"/>
                  </a:lnTo>
                  <a:lnTo>
                    <a:pt x="101600" y="38100"/>
                  </a:lnTo>
                  <a:lnTo>
                    <a:pt x="114300" y="25400"/>
                  </a:lnTo>
                  <a:lnTo>
                    <a:pt x="114300" y="12700"/>
                  </a:lnTo>
                  <a:lnTo>
                    <a:pt x="139700" y="12700"/>
                  </a:lnTo>
                  <a:lnTo>
                    <a:pt x="139700" y="0"/>
                  </a:lnTo>
                  <a:lnTo>
                    <a:pt x="165100" y="0"/>
                  </a:lnTo>
                  <a:lnTo>
                    <a:pt x="165100" y="12700"/>
                  </a:lnTo>
                  <a:lnTo>
                    <a:pt x="241300" y="12700"/>
                  </a:lnTo>
                  <a:lnTo>
                    <a:pt x="254000" y="0"/>
                  </a:lnTo>
                  <a:lnTo>
                    <a:pt x="254000" y="12700"/>
                  </a:lnTo>
                  <a:lnTo>
                    <a:pt x="304800" y="12700"/>
                  </a:lnTo>
                  <a:lnTo>
                    <a:pt x="304800" y="63500"/>
                  </a:lnTo>
                  <a:lnTo>
                    <a:pt x="279400" y="63500"/>
                  </a:lnTo>
                  <a:lnTo>
                    <a:pt x="279400" y="76200"/>
                  </a:lnTo>
                  <a:lnTo>
                    <a:pt x="304800" y="76200"/>
                  </a:lnTo>
                  <a:lnTo>
                    <a:pt x="304800" y="114300"/>
                  </a:lnTo>
                  <a:lnTo>
                    <a:pt x="317500" y="114300"/>
                  </a:lnTo>
                  <a:lnTo>
                    <a:pt x="330200" y="139700"/>
                  </a:lnTo>
                  <a:lnTo>
                    <a:pt x="304800" y="139700"/>
                  </a:lnTo>
                  <a:lnTo>
                    <a:pt x="292100" y="152400"/>
                  </a:lnTo>
                  <a:lnTo>
                    <a:pt x="254000" y="152400"/>
                  </a:lnTo>
                  <a:lnTo>
                    <a:pt x="254000" y="165100"/>
                  </a:lnTo>
                  <a:lnTo>
                    <a:pt x="266700" y="165100"/>
                  </a:lnTo>
                  <a:lnTo>
                    <a:pt x="266700" y="190500"/>
                  </a:lnTo>
                  <a:lnTo>
                    <a:pt x="304800" y="190500"/>
                  </a:lnTo>
                  <a:lnTo>
                    <a:pt x="304800" y="203200"/>
                  </a:lnTo>
                  <a:lnTo>
                    <a:pt x="330200" y="203200"/>
                  </a:lnTo>
                  <a:lnTo>
                    <a:pt x="330200" y="215900"/>
                  </a:lnTo>
                  <a:lnTo>
                    <a:pt x="342900" y="215900"/>
                  </a:lnTo>
                  <a:lnTo>
                    <a:pt x="342900" y="228600"/>
                  </a:lnTo>
                  <a:lnTo>
                    <a:pt x="355600" y="228600"/>
                  </a:lnTo>
                  <a:lnTo>
                    <a:pt x="355600" y="292100"/>
                  </a:lnTo>
                  <a:lnTo>
                    <a:pt x="368300" y="292100"/>
                  </a:lnTo>
                  <a:lnTo>
                    <a:pt x="368300" y="304800"/>
                  </a:lnTo>
                  <a:lnTo>
                    <a:pt x="355600" y="292100"/>
                  </a:lnTo>
                  <a:lnTo>
                    <a:pt x="355600" y="304800"/>
                  </a:lnTo>
                  <a:lnTo>
                    <a:pt x="330200" y="304800"/>
                  </a:lnTo>
                  <a:lnTo>
                    <a:pt x="317500" y="317500"/>
                  </a:lnTo>
                  <a:lnTo>
                    <a:pt x="304800" y="317500"/>
                  </a:lnTo>
                  <a:lnTo>
                    <a:pt x="292100" y="304800"/>
                  </a:lnTo>
                  <a:lnTo>
                    <a:pt x="279400" y="304800"/>
                  </a:lnTo>
                  <a:lnTo>
                    <a:pt x="279400" y="292100"/>
                  </a:lnTo>
                  <a:lnTo>
                    <a:pt x="241300" y="292100"/>
                  </a:lnTo>
                  <a:lnTo>
                    <a:pt x="241300" y="304800"/>
                  </a:lnTo>
                  <a:lnTo>
                    <a:pt x="152400" y="304800"/>
                  </a:lnTo>
                  <a:lnTo>
                    <a:pt x="139700" y="317500"/>
                  </a:lnTo>
                  <a:lnTo>
                    <a:pt x="101600" y="317500"/>
                  </a:lnTo>
                  <a:lnTo>
                    <a:pt x="101600" y="330200"/>
                  </a:lnTo>
                  <a:lnTo>
                    <a:pt x="88900" y="330200"/>
                  </a:lnTo>
                  <a:lnTo>
                    <a:pt x="88900" y="342900"/>
                  </a:lnTo>
                  <a:lnTo>
                    <a:pt x="63500" y="342900"/>
                  </a:lnTo>
                  <a:lnTo>
                    <a:pt x="63500" y="342900"/>
                  </a:lnTo>
                  <a:lnTo>
                    <a:pt x="50800" y="342900"/>
                  </a:lnTo>
                  <a:lnTo>
                    <a:pt x="50800" y="317500"/>
                  </a:lnTo>
                  <a:lnTo>
                    <a:pt x="38100" y="317500"/>
                  </a:lnTo>
                  <a:lnTo>
                    <a:pt x="38100" y="292100"/>
                  </a:lnTo>
                  <a:lnTo>
                    <a:pt x="25400" y="292100"/>
                  </a:lnTo>
                  <a:lnTo>
                    <a:pt x="25400" y="266700"/>
                  </a:lnTo>
                  <a:lnTo>
                    <a:pt x="12700" y="266700"/>
                  </a:lnTo>
                  <a:lnTo>
                    <a:pt x="12700" y="254000"/>
                  </a:lnTo>
                  <a:lnTo>
                    <a:pt x="0" y="254000"/>
                  </a:lnTo>
                  <a:close/>
                </a:path>
              </a:pathLst>
            </a:custGeom>
            <a:solidFill>
              <a:srgbClr val="F8CBAD"/>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11" name="terc_1204052_obj">
              <a:extLst>
                <a:ext uri="{FF2B5EF4-FFF2-40B4-BE49-F238E27FC236}">
                  <a16:creationId xmlns:a16="http://schemas.microsoft.com/office/drawing/2014/main" id="{6C8A174D-B6F8-2795-1D58-1841ABFC9BBB}"/>
                </a:ext>
              </a:extLst>
            </p:cNvPr>
            <p:cNvSpPr/>
            <p:nvPr/>
          </p:nvSpPr>
          <p:spPr>
            <a:xfrm>
              <a:off x="989488" y="1543601"/>
              <a:ext cx="1543606" cy="1385288"/>
            </a:xfrm>
            <a:custGeom>
              <a:avLst/>
              <a:gdLst/>
              <a:ahLst/>
              <a:cxnLst/>
              <a:rect l="0" t="0" r="0" b="0"/>
              <a:pathLst>
                <a:path w="495301" h="444501">
                  <a:moveTo>
                    <a:pt x="0" y="127000"/>
                  </a:moveTo>
                  <a:lnTo>
                    <a:pt x="25400" y="127000"/>
                  </a:lnTo>
                  <a:lnTo>
                    <a:pt x="25400" y="101600"/>
                  </a:lnTo>
                  <a:lnTo>
                    <a:pt x="12700" y="101600"/>
                  </a:lnTo>
                  <a:lnTo>
                    <a:pt x="12700" y="76200"/>
                  </a:lnTo>
                  <a:lnTo>
                    <a:pt x="12700" y="76200"/>
                  </a:lnTo>
                  <a:lnTo>
                    <a:pt x="12700" y="50800"/>
                  </a:lnTo>
                  <a:lnTo>
                    <a:pt x="76200" y="50800"/>
                  </a:lnTo>
                  <a:lnTo>
                    <a:pt x="76200" y="63500"/>
                  </a:lnTo>
                  <a:lnTo>
                    <a:pt x="127000" y="63500"/>
                  </a:lnTo>
                  <a:lnTo>
                    <a:pt x="139700" y="50800"/>
                  </a:lnTo>
                  <a:lnTo>
                    <a:pt x="139700" y="63500"/>
                  </a:lnTo>
                  <a:lnTo>
                    <a:pt x="165100" y="63500"/>
                  </a:lnTo>
                  <a:lnTo>
                    <a:pt x="177800" y="76200"/>
                  </a:lnTo>
                  <a:lnTo>
                    <a:pt x="177800" y="88900"/>
                  </a:lnTo>
                  <a:lnTo>
                    <a:pt x="228600" y="88900"/>
                  </a:lnTo>
                  <a:lnTo>
                    <a:pt x="228600" y="76200"/>
                  </a:lnTo>
                  <a:lnTo>
                    <a:pt x="254000" y="76200"/>
                  </a:lnTo>
                  <a:lnTo>
                    <a:pt x="254000" y="63500"/>
                  </a:lnTo>
                  <a:lnTo>
                    <a:pt x="279400" y="63500"/>
                  </a:lnTo>
                  <a:lnTo>
                    <a:pt x="279400" y="50800"/>
                  </a:lnTo>
                  <a:lnTo>
                    <a:pt x="304800" y="50800"/>
                  </a:lnTo>
                  <a:lnTo>
                    <a:pt x="304800" y="38100"/>
                  </a:lnTo>
                  <a:lnTo>
                    <a:pt x="317500" y="38100"/>
                  </a:lnTo>
                  <a:lnTo>
                    <a:pt x="317500" y="25400"/>
                  </a:lnTo>
                  <a:lnTo>
                    <a:pt x="355600" y="25400"/>
                  </a:lnTo>
                  <a:lnTo>
                    <a:pt x="368300" y="12700"/>
                  </a:lnTo>
                  <a:lnTo>
                    <a:pt x="457200" y="12700"/>
                  </a:lnTo>
                  <a:lnTo>
                    <a:pt x="457200" y="0"/>
                  </a:lnTo>
                  <a:lnTo>
                    <a:pt x="495300" y="0"/>
                  </a:lnTo>
                  <a:lnTo>
                    <a:pt x="495300" y="12700"/>
                  </a:lnTo>
                  <a:lnTo>
                    <a:pt x="495300" y="12700"/>
                  </a:lnTo>
                  <a:lnTo>
                    <a:pt x="495300" y="25400"/>
                  </a:lnTo>
                  <a:lnTo>
                    <a:pt x="482600" y="25400"/>
                  </a:lnTo>
                  <a:lnTo>
                    <a:pt x="482600" y="50800"/>
                  </a:lnTo>
                  <a:lnTo>
                    <a:pt x="469900" y="50800"/>
                  </a:lnTo>
                  <a:lnTo>
                    <a:pt x="469900" y="63500"/>
                  </a:lnTo>
                  <a:lnTo>
                    <a:pt x="457200" y="63500"/>
                  </a:lnTo>
                  <a:lnTo>
                    <a:pt x="457200" y="127000"/>
                  </a:lnTo>
                  <a:lnTo>
                    <a:pt x="469900" y="127000"/>
                  </a:lnTo>
                  <a:lnTo>
                    <a:pt x="469900" y="152400"/>
                  </a:lnTo>
                  <a:lnTo>
                    <a:pt x="482600" y="152400"/>
                  </a:lnTo>
                  <a:lnTo>
                    <a:pt x="482600" y="177800"/>
                  </a:lnTo>
                  <a:lnTo>
                    <a:pt x="469900" y="177800"/>
                  </a:lnTo>
                  <a:lnTo>
                    <a:pt x="469900" y="215900"/>
                  </a:lnTo>
                  <a:lnTo>
                    <a:pt x="469900" y="215900"/>
                  </a:lnTo>
                  <a:lnTo>
                    <a:pt x="469900" y="241300"/>
                  </a:lnTo>
                  <a:lnTo>
                    <a:pt x="457200" y="241300"/>
                  </a:lnTo>
                  <a:lnTo>
                    <a:pt x="457200" y="292100"/>
                  </a:lnTo>
                  <a:lnTo>
                    <a:pt x="393700" y="292100"/>
                  </a:lnTo>
                  <a:lnTo>
                    <a:pt x="393700" y="304800"/>
                  </a:lnTo>
                  <a:lnTo>
                    <a:pt x="381000" y="304800"/>
                  </a:lnTo>
                  <a:lnTo>
                    <a:pt x="381000" y="317500"/>
                  </a:lnTo>
                  <a:lnTo>
                    <a:pt x="355600" y="317500"/>
                  </a:lnTo>
                  <a:lnTo>
                    <a:pt x="355600" y="342900"/>
                  </a:lnTo>
                  <a:lnTo>
                    <a:pt x="381000" y="342900"/>
                  </a:lnTo>
                  <a:lnTo>
                    <a:pt x="381000" y="368300"/>
                  </a:lnTo>
                  <a:lnTo>
                    <a:pt x="393700" y="368300"/>
                  </a:lnTo>
                  <a:lnTo>
                    <a:pt x="393700" y="393700"/>
                  </a:lnTo>
                  <a:lnTo>
                    <a:pt x="381000" y="393700"/>
                  </a:lnTo>
                  <a:lnTo>
                    <a:pt x="368300" y="406400"/>
                  </a:lnTo>
                  <a:lnTo>
                    <a:pt x="330200" y="406400"/>
                  </a:lnTo>
                  <a:lnTo>
                    <a:pt x="330200" y="419100"/>
                  </a:lnTo>
                  <a:lnTo>
                    <a:pt x="317500" y="419100"/>
                  </a:lnTo>
                  <a:lnTo>
                    <a:pt x="317500" y="431800"/>
                  </a:lnTo>
                  <a:lnTo>
                    <a:pt x="292100" y="431800"/>
                  </a:lnTo>
                  <a:lnTo>
                    <a:pt x="292100" y="419100"/>
                  </a:lnTo>
                  <a:lnTo>
                    <a:pt x="254000" y="419100"/>
                  </a:lnTo>
                  <a:lnTo>
                    <a:pt x="254000" y="431800"/>
                  </a:lnTo>
                  <a:lnTo>
                    <a:pt x="241300" y="431800"/>
                  </a:lnTo>
                  <a:lnTo>
                    <a:pt x="241300" y="444500"/>
                  </a:lnTo>
                  <a:lnTo>
                    <a:pt x="215900" y="444500"/>
                  </a:lnTo>
                  <a:lnTo>
                    <a:pt x="215900" y="431800"/>
                  </a:lnTo>
                  <a:lnTo>
                    <a:pt x="203200" y="431800"/>
                  </a:lnTo>
                  <a:lnTo>
                    <a:pt x="203200" y="444500"/>
                  </a:lnTo>
                  <a:lnTo>
                    <a:pt x="139700" y="444500"/>
                  </a:lnTo>
                  <a:lnTo>
                    <a:pt x="139700" y="431800"/>
                  </a:lnTo>
                  <a:lnTo>
                    <a:pt x="114300" y="431800"/>
                  </a:lnTo>
                  <a:lnTo>
                    <a:pt x="114300" y="419100"/>
                  </a:lnTo>
                  <a:lnTo>
                    <a:pt x="101600" y="419100"/>
                  </a:lnTo>
                  <a:lnTo>
                    <a:pt x="101600" y="406400"/>
                  </a:lnTo>
                  <a:lnTo>
                    <a:pt x="114300" y="406400"/>
                  </a:lnTo>
                  <a:lnTo>
                    <a:pt x="114300" y="381000"/>
                  </a:lnTo>
                  <a:lnTo>
                    <a:pt x="127000" y="381000"/>
                  </a:lnTo>
                  <a:lnTo>
                    <a:pt x="127000" y="368300"/>
                  </a:lnTo>
                  <a:lnTo>
                    <a:pt x="127000" y="368300"/>
                  </a:lnTo>
                  <a:lnTo>
                    <a:pt x="127000" y="342900"/>
                  </a:lnTo>
                  <a:lnTo>
                    <a:pt x="127000" y="342900"/>
                  </a:lnTo>
                  <a:lnTo>
                    <a:pt x="127000" y="304800"/>
                  </a:lnTo>
                  <a:lnTo>
                    <a:pt x="139700" y="304800"/>
                  </a:lnTo>
                  <a:lnTo>
                    <a:pt x="139700" y="292100"/>
                  </a:lnTo>
                  <a:lnTo>
                    <a:pt x="127000" y="292100"/>
                  </a:lnTo>
                  <a:lnTo>
                    <a:pt x="127000" y="279400"/>
                  </a:lnTo>
                  <a:lnTo>
                    <a:pt x="114300" y="279400"/>
                  </a:lnTo>
                  <a:lnTo>
                    <a:pt x="114300" y="266700"/>
                  </a:lnTo>
                  <a:lnTo>
                    <a:pt x="101600" y="266700"/>
                  </a:lnTo>
                  <a:lnTo>
                    <a:pt x="101600" y="241300"/>
                  </a:lnTo>
                  <a:lnTo>
                    <a:pt x="63500" y="241300"/>
                  </a:lnTo>
                  <a:lnTo>
                    <a:pt x="63500" y="203200"/>
                  </a:lnTo>
                  <a:lnTo>
                    <a:pt x="50800" y="203200"/>
                  </a:lnTo>
                  <a:lnTo>
                    <a:pt x="50800" y="190500"/>
                  </a:lnTo>
                  <a:lnTo>
                    <a:pt x="25400" y="190500"/>
                  </a:lnTo>
                  <a:lnTo>
                    <a:pt x="25400" y="177800"/>
                  </a:lnTo>
                  <a:lnTo>
                    <a:pt x="0" y="177800"/>
                  </a:lnTo>
                  <a:lnTo>
                    <a:pt x="0" y="165100"/>
                  </a:lnTo>
                  <a:lnTo>
                    <a:pt x="12700" y="165100"/>
                  </a:lnTo>
                  <a:lnTo>
                    <a:pt x="12700" y="139700"/>
                  </a:lnTo>
                  <a:lnTo>
                    <a:pt x="0" y="139700"/>
                  </a:lnTo>
                  <a:close/>
                </a:path>
              </a:pathLst>
            </a:custGeom>
            <a:solidFill>
              <a:srgbClr val="F4B084"/>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13" name="terc_1204062_obj">
              <a:extLst>
                <a:ext uri="{FF2B5EF4-FFF2-40B4-BE49-F238E27FC236}">
                  <a16:creationId xmlns:a16="http://schemas.microsoft.com/office/drawing/2014/main" id="{49B8C1BC-F639-5221-466F-864B108A0045}"/>
                </a:ext>
              </a:extLst>
            </p:cNvPr>
            <p:cNvSpPr/>
            <p:nvPr/>
          </p:nvSpPr>
          <p:spPr>
            <a:xfrm>
              <a:off x="3047624" y="1424865"/>
              <a:ext cx="1187387" cy="2176880"/>
            </a:xfrm>
            <a:custGeom>
              <a:avLst/>
              <a:gdLst/>
              <a:ahLst/>
              <a:cxnLst/>
              <a:rect l="0" t="0" r="0" b="0"/>
              <a:pathLst>
                <a:path w="381001" h="698501">
                  <a:moveTo>
                    <a:pt x="0" y="88900"/>
                  </a:moveTo>
                  <a:lnTo>
                    <a:pt x="0" y="63500"/>
                  </a:lnTo>
                  <a:lnTo>
                    <a:pt x="12700" y="63500"/>
                  </a:lnTo>
                  <a:lnTo>
                    <a:pt x="12700" y="50800"/>
                  </a:lnTo>
                  <a:lnTo>
                    <a:pt x="25400" y="50800"/>
                  </a:lnTo>
                  <a:lnTo>
                    <a:pt x="25400" y="38100"/>
                  </a:lnTo>
                  <a:lnTo>
                    <a:pt x="50800" y="38100"/>
                  </a:lnTo>
                  <a:lnTo>
                    <a:pt x="50800" y="25400"/>
                  </a:lnTo>
                  <a:lnTo>
                    <a:pt x="63500" y="25400"/>
                  </a:lnTo>
                  <a:lnTo>
                    <a:pt x="63500" y="0"/>
                  </a:lnTo>
                  <a:lnTo>
                    <a:pt x="76200" y="0"/>
                  </a:lnTo>
                  <a:lnTo>
                    <a:pt x="76200" y="0"/>
                  </a:lnTo>
                  <a:lnTo>
                    <a:pt x="101600" y="0"/>
                  </a:lnTo>
                  <a:lnTo>
                    <a:pt x="101600" y="12700"/>
                  </a:lnTo>
                  <a:lnTo>
                    <a:pt x="114300" y="12700"/>
                  </a:lnTo>
                  <a:lnTo>
                    <a:pt x="114300" y="25400"/>
                  </a:lnTo>
                  <a:lnTo>
                    <a:pt x="127000" y="25400"/>
                  </a:lnTo>
                  <a:lnTo>
                    <a:pt x="127000" y="38100"/>
                  </a:lnTo>
                  <a:lnTo>
                    <a:pt x="139700" y="38100"/>
                  </a:lnTo>
                  <a:lnTo>
                    <a:pt x="139700" y="50800"/>
                  </a:lnTo>
                  <a:lnTo>
                    <a:pt x="152400" y="50800"/>
                  </a:lnTo>
                  <a:lnTo>
                    <a:pt x="152400" y="63500"/>
                  </a:lnTo>
                  <a:lnTo>
                    <a:pt x="165100" y="63500"/>
                  </a:lnTo>
                  <a:lnTo>
                    <a:pt x="165100" y="50800"/>
                  </a:lnTo>
                  <a:lnTo>
                    <a:pt x="177800" y="50800"/>
                  </a:lnTo>
                  <a:lnTo>
                    <a:pt x="177800" y="38100"/>
                  </a:lnTo>
                  <a:lnTo>
                    <a:pt x="190500" y="38100"/>
                  </a:lnTo>
                  <a:lnTo>
                    <a:pt x="190500" y="25400"/>
                  </a:lnTo>
                  <a:lnTo>
                    <a:pt x="203200" y="25400"/>
                  </a:lnTo>
                  <a:lnTo>
                    <a:pt x="203200" y="12700"/>
                  </a:lnTo>
                  <a:lnTo>
                    <a:pt x="215900" y="12700"/>
                  </a:lnTo>
                  <a:lnTo>
                    <a:pt x="215900" y="0"/>
                  </a:lnTo>
                  <a:lnTo>
                    <a:pt x="228600" y="0"/>
                  </a:lnTo>
                  <a:lnTo>
                    <a:pt x="228600" y="12700"/>
                  </a:lnTo>
                  <a:lnTo>
                    <a:pt x="254000" y="12700"/>
                  </a:lnTo>
                  <a:lnTo>
                    <a:pt x="254000" y="25400"/>
                  </a:lnTo>
                  <a:lnTo>
                    <a:pt x="266700" y="25400"/>
                  </a:lnTo>
                  <a:lnTo>
                    <a:pt x="266700" y="12700"/>
                  </a:lnTo>
                  <a:lnTo>
                    <a:pt x="279400" y="12700"/>
                  </a:lnTo>
                  <a:lnTo>
                    <a:pt x="279400" y="25400"/>
                  </a:lnTo>
                  <a:lnTo>
                    <a:pt x="304800" y="25400"/>
                  </a:lnTo>
                  <a:lnTo>
                    <a:pt x="304800" y="38100"/>
                  </a:lnTo>
                  <a:lnTo>
                    <a:pt x="317500" y="38100"/>
                  </a:lnTo>
                  <a:lnTo>
                    <a:pt x="317500" y="50800"/>
                  </a:lnTo>
                  <a:lnTo>
                    <a:pt x="330200" y="50800"/>
                  </a:lnTo>
                  <a:lnTo>
                    <a:pt x="330200" y="63500"/>
                  </a:lnTo>
                  <a:lnTo>
                    <a:pt x="342900" y="63500"/>
                  </a:lnTo>
                  <a:lnTo>
                    <a:pt x="342900" y="76200"/>
                  </a:lnTo>
                  <a:lnTo>
                    <a:pt x="381000" y="76200"/>
                  </a:lnTo>
                  <a:lnTo>
                    <a:pt x="381000" y="88900"/>
                  </a:lnTo>
                  <a:lnTo>
                    <a:pt x="381000" y="88900"/>
                  </a:lnTo>
                  <a:lnTo>
                    <a:pt x="381000" y="101600"/>
                  </a:lnTo>
                  <a:lnTo>
                    <a:pt x="266700" y="101600"/>
                  </a:lnTo>
                  <a:lnTo>
                    <a:pt x="266700" y="114300"/>
                  </a:lnTo>
                  <a:lnTo>
                    <a:pt x="279400" y="114300"/>
                  </a:lnTo>
                  <a:lnTo>
                    <a:pt x="279400" y="127000"/>
                  </a:lnTo>
                  <a:lnTo>
                    <a:pt x="292100" y="127000"/>
                  </a:lnTo>
                  <a:lnTo>
                    <a:pt x="292100" y="139700"/>
                  </a:lnTo>
                  <a:lnTo>
                    <a:pt x="304800" y="139700"/>
                  </a:lnTo>
                  <a:lnTo>
                    <a:pt x="304800" y="165100"/>
                  </a:lnTo>
                  <a:lnTo>
                    <a:pt x="330200" y="165100"/>
                  </a:lnTo>
                  <a:lnTo>
                    <a:pt x="330200" y="203200"/>
                  </a:lnTo>
                  <a:lnTo>
                    <a:pt x="342900" y="203200"/>
                  </a:lnTo>
                  <a:lnTo>
                    <a:pt x="342900" y="228600"/>
                  </a:lnTo>
                  <a:lnTo>
                    <a:pt x="355600" y="228600"/>
                  </a:lnTo>
                  <a:lnTo>
                    <a:pt x="355600" y="266700"/>
                  </a:lnTo>
                  <a:lnTo>
                    <a:pt x="342900" y="266700"/>
                  </a:lnTo>
                  <a:lnTo>
                    <a:pt x="342900" y="279400"/>
                  </a:lnTo>
                  <a:lnTo>
                    <a:pt x="355600" y="279400"/>
                  </a:lnTo>
                  <a:lnTo>
                    <a:pt x="355600" y="355600"/>
                  </a:lnTo>
                  <a:lnTo>
                    <a:pt x="342900" y="355600"/>
                  </a:lnTo>
                  <a:lnTo>
                    <a:pt x="342900" y="381000"/>
                  </a:lnTo>
                  <a:lnTo>
                    <a:pt x="355600" y="381000"/>
                  </a:lnTo>
                  <a:lnTo>
                    <a:pt x="368300" y="393700"/>
                  </a:lnTo>
                  <a:lnTo>
                    <a:pt x="355600" y="393700"/>
                  </a:lnTo>
                  <a:lnTo>
                    <a:pt x="355600" y="419100"/>
                  </a:lnTo>
                  <a:lnTo>
                    <a:pt x="342900" y="431800"/>
                  </a:lnTo>
                  <a:lnTo>
                    <a:pt x="342900" y="457200"/>
                  </a:lnTo>
                  <a:lnTo>
                    <a:pt x="330200" y="457200"/>
                  </a:lnTo>
                  <a:lnTo>
                    <a:pt x="330200" y="495300"/>
                  </a:lnTo>
                  <a:lnTo>
                    <a:pt x="317500" y="495300"/>
                  </a:lnTo>
                  <a:lnTo>
                    <a:pt x="317500" y="533400"/>
                  </a:lnTo>
                  <a:lnTo>
                    <a:pt x="304800" y="533400"/>
                  </a:lnTo>
                  <a:lnTo>
                    <a:pt x="292100" y="546100"/>
                  </a:lnTo>
                  <a:lnTo>
                    <a:pt x="292100" y="558800"/>
                  </a:lnTo>
                  <a:lnTo>
                    <a:pt x="266700" y="558800"/>
                  </a:lnTo>
                  <a:lnTo>
                    <a:pt x="266700" y="571500"/>
                  </a:lnTo>
                  <a:lnTo>
                    <a:pt x="254000" y="571500"/>
                  </a:lnTo>
                  <a:lnTo>
                    <a:pt x="254000" y="596900"/>
                  </a:lnTo>
                  <a:lnTo>
                    <a:pt x="241300" y="596900"/>
                  </a:lnTo>
                  <a:lnTo>
                    <a:pt x="241300" y="635000"/>
                  </a:lnTo>
                  <a:lnTo>
                    <a:pt x="266700" y="635000"/>
                  </a:lnTo>
                  <a:lnTo>
                    <a:pt x="266700" y="647700"/>
                  </a:lnTo>
                  <a:lnTo>
                    <a:pt x="279400" y="647700"/>
                  </a:lnTo>
                  <a:lnTo>
                    <a:pt x="279400" y="685800"/>
                  </a:lnTo>
                  <a:lnTo>
                    <a:pt x="203200" y="685800"/>
                  </a:lnTo>
                  <a:lnTo>
                    <a:pt x="190500" y="698500"/>
                  </a:lnTo>
                  <a:lnTo>
                    <a:pt x="190500" y="685800"/>
                  </a:lnTo>
                  <a:lnTo>
                    <a:pt x="177800" y="685800"/>
                  </a:lnTo>
                  <a:lnTo>
                    <a:pt x="177800" y="673100"/>
                  </a:lnTo>
                  <a:lnTo>
                    <a:pt x="190500" y="673100"/>
                  </a:lnTo>
                  <a:lnTo>
                    <a:pt x="190500" y="660400"/>
                  </a:lnTo>
                  <a:lnTo>
                    <a:pt x="165100" y="660400"/>
                  </a:lnTo>
                  <a:lnTo>
                    <a:pt x="165100" y="647700"/>
                  </a:lnTo>
                  <a:lnTo>
                    <a:pt x="152400" y="647700"/>
                  </a:lnTo>
                  <a:lnTo>
                    <a:pt x="152400" y="635000"/>
                  </a:lnTo>
                  <a:lnTo>
                    <a:pt x="114300" y="635000"/>
                  </a:lnTo>
                  <a:lnTo>
                    <a:pt x="114300" y="622300"/>
                  </a:lnTo>
                  <a:lnTo>
                    <a:pt x="88900" y="622300"/>
                  </a:lnTo>
                  <a:lnTo>
                    <a:pt x="88900" y="609600"/>
                  </a:lnTo>
                  <a:lnTo>
                    <a:pt x="76200" y="609600"/>
                  </a:lnTo>
                  <a:lnTo>
                    <a:pt x="76200" y="520700"/>
                  </a:lnTo>
                  <a:lnTo>
                    <a:pt x="63500" y="520700"/>
                  </a:lnTo>
                  <a:lnTo>
                    <a:pt x="63500" y="508000"/>
                  </a:lnTo>
                  <a:lnTo>
                    <a:pt x="50800" y="508000"/>
                  </a:lnTo>
                  <a:lnTo>
                    <a:pt x="50800" y="495300"/>
                  </a:lnTo>
                  <a:lnTo>
                    <a:pt x="63500" y="495300"/>
                  </a:lnTo>
                  <a:lnTo>
                    <a:pt x="76200" y="482600"/>
                  </a:lnTo>
                  <a:lnTo>
                    <a:pt x="76200" y="457200"/>
                  </a:lnTo>
                  <a:lnTo>
                    <a:pt x="88900" y="457200"/>
                  </a:lnTo>
                  <a:lnTo>
                    <a:pt x="88900" y="444500"/>
                  </a:lnTo>
                  <a:lnTo>
                    <a:pt x="114300" y="444500"/>
                  </a:lnTo>
                  <a:lnTo>
                    <a:pt x="114300" y="431800"/>
                  </a:lnTo>
                  <a:lnTo>
                    <a:pt x="127000" y="431800"/>
                  </a:lnTo>
                  <a:lnTo>
                    <a:pt x="127000" y="419100"/>
                  </a:lnTo>
                  <a:lnTo>
                    <a:pt x="114300" y="419100"/>
                  </a:lnTo>
                  <a:lnTo>
                    <a:pt x="114300" y="406400"/>
                  </a:lnTo>
                  <a:lnTo>
                    <a:pt x="127000" y="406400"/>
                  </a:lnTo>
                  <a:lnTo>
                    <a:pt x="127000" y="393700"/>
                  </a:lnTo>
                  <a:lnTo>
                    <a:pt x="127000" y="393700"/>
                  </a:lnTo>
                  <a:lnTo>
                    <a:pt x="127000" y="355600"/>
                  </a:lnTo>
                  <a:lnTo>
                    <a:pt x="101600" y="355600"/>
                  </a:lnTo>
                  <a:lnTo>
                    <a:pt x="101600" y="342900"/>
                  </a:lnTo>
                  <a:lnTo>
                    <a:pt x="63500" y="342900"/>
                  </a:lnTo>
                  <a:lnTo>
                    <a:pt x="63500" y="317500"/>
                  </a:lnTo>
                  <a:lnTo>
                    <a:pt x="88900" y="317500"/>
                  </a:lnTo>
                  <a:lnTo>
                    <a:pt x="88900" y="292100"/>
                  </a:lnTo>
                  <a:lnTo>
                    <a:pt x="101600" y="292100"/>
                  </a:lnTo>
                  <a:lnTo>
                    <a:pt x="101600" y="266700"/>
                  </a:lnTo>
                  <a:lnTo>
                    <a:pt x="114300" y="266700"/>
                  </a:lnTo>
                  <a:lnTo>
                    <a:pt x="114300" y="254000"/>
                  </a:lnTo>
                  <a:lnTo>
                    <a:pt x="101600" y="254000"/>
                  </a:lnTo>
                  <a:lnTo>
                    <a:pt x="88900" y="241300"/>
                  </a:lnTo>
                  <a:lnTo>
                    <a:pt x="76200" y="241300"/>
                  </a:lnTo>
                  <a:lnTo>
                    <a:pt x="76200" y="228600"/>
                  </a:lnTo>
                  <a:lnTo>
                    <a:pt x="76200" y="228600"/>
                  </a:lnTo>
                  <a:lnTo>
                    <a:pt x="76200" y="203200"/>
                  </a:lnTo>
                  <a:lnTo>
                    <a:pt x="50800" y="203200"/>
                  </a:lnTo>
                  <a:lnTo>
                    <a:pt x="50800" y="190500"/>
                  </a:lnTo>
                  <a:lnTo>
                    <a:pt x="63500" y="190500"/>
                  </a:lnTo>
                  <a:lnTo>
                    <a:pt x="63500" y="177800"/>
                  </a:lnTo>
                  <a:lnTo>
                    <a:pt x="50800" y="177800"/>
                  </a:lnTo>
                  <a:lnTo>
                    <a:pt x="50800" y="127000"/>
                  </a:lnTo>
                  <a:lnTo>
                    <a:pt x="38100" y="127000"/>
                  </a:lnTo>
                  <a:lnTo>
                    <a:pt x="38100" y="114300"/>
                  </a:lnTo>
                  <a:lnTo>
                    <a:pt x="25400" y="114300"/>
                  </a:lnTo>
                  <a:lnTo>
                    <a:pt x="25400" y="101600"/>
                  </a:lnTo>
                  <a:lnTo>
                    <a:pt x="0" y="101600"/>
                  </a:lnTo>
                  <a:close/>
                </a:path>
              </a:pathLst>
            </a:custGeom>
            <a:solidFill>
              <a:srgbClr val="F4B084"/>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14" name="terc_1204073_obj">
              <a:extLst>
                <a:ext uri="{FF2B5EF4-FFF2-40B4-BE49-F238E27FC236}">
                  <a16:creationId xmlns:a16="http://schemas.microsoft.com/office/drawing/2014/main" id="{98092699-B161-416F-7957-8ADABAF7BFB6}"/>
                </a:ext>
              </a:extLst>
            </p:cNvPr>
            <p:cNvSpPr/>
            <p:nvPr/>
          </p:nvSpPr>
          <p:spPr>
            <a:xfrm>
              <a:off x="2453932" y="0"/>
              <a:ext cx="2137298" cy="1820665"/>
            </a:xfrm>
            <a:custGeom>
              <a:avLst/>
              <a:gdLst/>
              <a:ahLst/>
              <a:cxnLst/>
              <a:rect l="0" t="0" r="0" b="0"/>
              <a:pathLst>
                <a:path w="685801" h="584201">
                  <a:moveTo>
                    <a:pt x="0" y="355600"/>
                  </a:moveTo>
                  <a:lnTo>
                    <a:pt x="38100" y="355600"/>
                  </a:lnTo>
                  <a:lnTo>
                    <a:pt x="50800" y="342900"/>
                  </a:lnTo>
                  <a:lnTo>
                    <a:pt x="76200" y="342900"/>
                  </a:lnTo>
                  <a:lnTo>
                    <a:pt x="63500" y="317500"/>
                  </a:lnTo>
                  <a:lnTo>
                    <a:pt x="50800" y="317500"/>
                  </a:lnTo>
                  <a:lnTo>
                    <a:pt x="50800" y="279400"/>
                  </a:lnTo>
                  <a:lnTo>
                    <a:pt x="25400" y="279400"/>
                  </a:lnTo>
                  <a:lnTo>
                    <a:pt x="25400" y="266700"/>
                  </a:lnTo>
                  <a:lnTo>
                    <a:pt x="50800" y="266700"/>
                  </a:lnTo>
                  <a:lnTo>
                    <a:pt x="50800" y="215900"/>
                  </a:lnTo>
                  <a:lnTo>
                    <a:pt x="76200" y="215900"/>
                  </a:lnTo>
                  <a:lnTo>
                    <a:pt x="76200" y="203200"/>
                  </a:lnTo>
                  <a:lnTo>
                    <a:pt x="88900" y="203200"/>
                  </a:lnTo>
                  <a:lnTo>
                    <a:pt x="101600" y="190500"/>
                  </a:lnTo>
                  <a:lnTo>
                    <a:pt x="152400" y="190500"/>
                  </a:lnTo>
                  <a:lnTo>
                    <a:pt x="152400" y="203200"/>
                  </a:lnTo>
                  <a:lnTo>
                    <a:pt x="203200" y="203200"/>
                  </a:lnTo>
                  <a:lnTo>
                    <a:pt x="203200" y="190500"/>
                  </a:lnTo>
                  <a:lnTo>
                    <a:pt x="215900" y="190500"/>
                  </a:lnTo>
                  <a:lnTo>
                    <a:pt x="241300" y="165100"/>
                  </a:lnTo>
                  <a:lnTo>
                    <a:pt x="241300" y="152400"/>
                  </a:lnTo>
                  <a:lnTo>
                    <a:pt x="254000" y="139700"/>
                  </a:lnTo>
                  <a:lnTo>
                    <a:pt x="254000" y="114300"/>
                  </a:lnTo>
                  <a:lnTo>
                    <a:pt x="266700" y="114300"/>
                  </a:lnTo>
                  <a:lnTo>
                    <a:pt x="266700" y="101600"/>
                  </a:lnTo>
                  <a:lnTo>
                    <a:pt x="279400" y="101600"/>
                  </a:lnTo>
                  <a:lnTo>
                    <a:pt x="279400" y="88900"/>
                  </a:lnTo>
                  <a:lnTo>
                    <a:pt x="330200" y="88900"/>
                  </a:lnTo>
                  <a:lnTo>
                    <a:pt x="330200" y="101600"/>
                  </a:lnTo>
                  <a:lnTo>
                    <a:pt x="342900" y="101600"/>
                  </a:lnTo>
                  <a:lnTo>
                    <a:pt x="355600" y="88900"/>
                  </a:lnTo>
                  <a:lnTo>
                    <a:pt x="368300" y="88900"/>
                  </a:lnTo>
                  <a:lnTo>
                    <a:pt x="368300" y="50800"/>
                  </a:lnTo>
                  <a:lnTo>
                    <a:pt x="381000" y="38100"/>
                  </a:lnTo>
                  <a:lnTo>
                    <a:pt x="381000" y="25400"/>
                  </a:lnTo>
                  <a:lnTo>
                    <a:pt x="393700" y="25400"/>
                  </a:lnTo>
                  <a:lnTo>
                    <a:pt x="393700" y="12700"/>
                  </a:lnTo>
                  <a:lnTo>
                    <a:pt x="469900" y="12700"/>
                  </a:lnTo>
                  <a:lnTo>
                    <a:pt x="469900" y="25400"/>
                  </a:lnTo>
                  <a:lnTo>
                    <a:pt x="482600" y="25400"/>
                  </a:lnTo>
                  <a:lnTo>
                    <a:pt x="482600" y="38100"/>
                  </a:lnTo>
                  <a:lnTo>
                    <a:pt x="495300" y="38100"/>
                  </a:lnTo>
                  <a:lnTo>
                    <a:pt x="495300" y="50800"/>
                  </a:lnTo>
                  <a:lnTo>
                    <a:pt x="508000" y="50800"/>
                  </a:lnTo>
                  <a:lnTo>
                    <a:pt x="508000" y="63500"/>
                  </a:lnTo>
                  <a:lnTo>
                    <a:pt x="520700" y="63500"/>
                  </a:lnTo>
                  <a:lnTo>
                    <a:pt x="520700" y="114300"/>
                  </a:lnTo>
                  <a:lnTo>
                    <a:pt x="533400" y="114300"/>
                  </a:lnTo>
                  <a:lnTo>
                    <a:pt x="533400" y="127000"/>
                  </a:lnTo>
                  <a:lnTo>
                    <a:pt x="558800" y="127000"/>
                  </a:lnTo>
                  <a:lnTo>
                    <a:pt x="558800" y="114300"/>
                  </a:lnTo>
                  <a:lnTo>
                    <a:pt x="571500" y="114300"/>
                  </a:lnTo>
                  <a:lnTo>
                    <a:pt x="571500" y="101600"/>
                  </a:lnTo>
                  <a:lnTo>
                    <a:pt x="584200" y="88900"/>
                  </a:lnTo>
                  <a:lnTo>
                    <a:pt x="584200" y="25400"/>
                  </a:lnTo>
                  <a:lnTo>
                    <a:pt x="596900" y="12700"/>
                  </a:lnTo>
                  <a:lnTo>
                    <a:pt x="635000" y="12700"/>
                  </a:lnTo>
                  <a:lnTo>
                    <a:pt x="647700" y="0"/>
                  </a:lnTo>
                  <a:lnTo>
                    <a:pt x="647700" y="25400"/>
                  </a:lnTo>
                  <a:lnTo>
                    <a:pt x="660400" y="25400"/>
                  </a:lnTo>
                  <a:lnTo>
                    <a:pt x="660400" y="63500"/>
                  </a:lnTo>
                  <a:lnTo>
                    <a:pt x="673100" y="63500"/>
                  </a:lnTo>
                  <a:lnTo>
                    <a:pt x="673100" y="101600"/>
                  </a:lnTo>
                  <a:lnTo>
                    <a:pt x="660400" y="101600"/>
                  </a:lnTo>
                  <a:lnTo>
                    <a:pt x="660400" y="139700"/>
                  </a:lnTo>
                  <a:lnTo>
                    <a:pt x="673100" y="139700"/>
                  </a:lnTo>
                  <a:lnTo>
                    <a:pt x="673100" y="152400"/>
                  </a:lnTo>
                  <a:lnTo>
                    <a:pt x="685800" y="152400"/>
                  </a:lnTo>
                  <a:lnTo>
                    <a:pt x="685800" y="165100"/>
                  </a:lnTo>
                  <a:lnTo>
                    <a:pt x="673100" y="165100"/>
                  </a:lnTo>
                  <a:lnTo>
                    <a:pt x="673100" y="177800"/>
                  </a:lnTo>
                  <a:lnTo>
                    <a:pt x="685800" y="177800"/>
                  </a:lnTo>
                  <a:lnTo>
                    <a:pt x="685800" y="215900"/>
                  </a:lnTo>
                  <a:lnTo>
                    <a:pt x="660400" y="215900"/>
                  </a:lnTo>
                  <a:lnTo>
                    <a:pt x="660400" y="228600"/>
                  </a:lnTo>
                  <a:lnTo>
                    <a:pt x="647700" y="228600"/>
                  </a:lnTo>
                  <a:lnTo>
                    <a:pt x="647700" y="241300"/>
                  </a:lnTo>
                  <a:lnTo>
                    <a:pt x="609600" y="241300"/>
                  </a:lnTo>
                  <a:lnTo>
                    <a:pt x="609600" y="254000"/>
                  </a:lnTo>
                  <a:lnTo>
                    <a:pt x="596900" y="254000"/>
                  </a:lnTo>
                  <a:lnTo>
                    <a:pt x="596900" y="266700"/>
                  </a:lnTo>
                  <a:lnTo>
                    <a:pt x="584200" y="266700"/>
                  </a:lnTo>
                  <a:lnTo>
                    <a:pt x="584200" y="279400"/>
                  </a:lnTo>
                  <a:lnTo>
                    <a:pt x="571500" y="279400"/>
                  </a:lnTo>
                  <a:lnTo>
                    <a:pt x="571500" y="355600"/>
                  </a:lnTo>
                  <a:lnTo>
                    <a:pt x="558800" y="355600"/>
                  </a:lnTo>
                  <a:lnTo>
                    <a:pt x="558800" y="368300"/>
                  </a:lnTo>
                  <a:lnTo>
                    <a:pt x="546100" y="368300"/>
                  </a:lnTo>
                  <a:lnTo>
                    <a:pt x="546100" y="381000"/>
                  </a:lnTo>
                  <a:lnTo>
                    <a:pt x="533400" y="381000"/>
                  </a:lnTo>
                  <a:lnTo>
                    <a:pt x="533400" y="393700"/>
                  </a:lnTo>
                  <a:lnTo>
                    <a:pt x="520700" y="393700"/>
                  </a:lnTo>
                  <a:lnTo>
                    <a:pt x="520700" y="406400"/>
                  </a:lnTo>
                  <a:lnTo>
                    <a:pt x="508000" y="406400"/>
                  </a:lnTo>
                  <a:lnTo>
                    <a:pt x="508000" y="431800"/>
                  </a:lnTo>
                  <a:lnTo>
                    <a:pt x="495300" y="431800"/>
                  </a:lnTo>
                  <a:lnTo>
                    <a:pt x="495300" y="444500"/>
                  </a:lnTo>
                  <a:lnTo>
                    <a:pt x="482600" y="444500"/>
                  </a:lnTo>
                  <a:lnTo>
                    <a:pt x="482600" y="469900"/>
                  </a:lnTo>
                  <a:lnTo>
                    <a:pt x="457200" y="469900"/>
                  </a:lnTo>
                  <a:lnTo>
                    <a:pt x="457200" y="482600"/>
                  </a:lnTo>
                  <a:lnTo>
                    <a:pt x="444500" y="482600"/>
                  </a:lnTo>
                  <a:lnTo>
                    <a:pt x="444500" y="469900"/>
                  </a:lnTo>
                  <a:lnTo>
                    <a:pt x="419100" y="469900"/>
                  </a:lnTo>
                  <a:lnTo>
                    <a:pt x="419100" y="457200"/>
                  </a:lnTo>
                  <a:lnTo>
                    <a:pt x="406400" y="457200"/>
                  </a:lnTo>
                  <a:lnTo>
                    <a:pt x="406400" y="469900"/>
                  </a:lnTo>
                  <a:lnTo>
                    <a:pt x="393700" y="469900"/>
                  </a:lnTo>
                  <a:lnTo>
                    <a:pt x="393700" y="482600"/>
                  </a:lnTo>
                  <a:lnTo>
                    <a:pt x="381000" y="482600"/>
                  </a:lnTo>
                  <a:lnTo>
                    <a:pt x="381000" y="495300"/>
                  </a:lnTo>
                  <a:lnTo>
                    <a:pt x="368300" y="495300"/>
                  </a:lnTo>
                  <a:lnTo>
                    <a:pt x="368300" y="508000"/>
                  </a:lnTo>
                  <a:lnTo>
                    <a:pt x="355600" y="508000"/>
                  </a:lnTo>
                  <a:lnTo>
                    <a:pt x="355600" y="520700"/>
                  </a:lnTo>
                  <a:lnTo>
                    <a:pt x="342900" y="520700"/>
                  </a:lnTo>
                  <a:lnTo>
                    <a:pt x="342900" y="508000"/>
                  </a:lnTo>
                  <a:lnTo>
                    <a:pt x="330200" y="508000"/>
                  </a:lnTo>
                  <a:lnTo>
                    <a:pt x="330200" y="495300"/>
                  </a:lnTo>
                  <a:lnTo>
                    <a:pt x="317500" y="495300"/>
                  </a:lnTo>
                  <a:lnTo>
                    <a:pt x="317500" y="482600"/>
                  </a:lnTo>
                  <a:lnTo>
                    <a:pt x="304800" y="482600"/>
                  </a:lnTo>
                  <a:lnTo>
                    <a:pt x="304800" y="469900"/>
                  </a:lnTo>
                  <a:lnTo>
                    <a:pt x="292100" y="469900"/>
                  </a:lnTo>
                  <a:lnTo>
                    <a:pt x="292100" y="457200"/>
                  </a:lnTo>
                  <a:lnTo>
                    <a:pt x="266700" y="457200"/>
                  </a:lnTo>
                  <a:lnTo>
                    <a:pt x="266700" y="457200"/>
                  </a:lnTo>
                  <a:lnTo>
                    <a:pt x="254000" y="457200"/>
                  </a:lnTo>
                  <a:lnTo>
                    <a:pt x="254000" y="482600"/>
                  </a:lnTo>
                  <a:lnTo>
                    <a:pt x="241300" y="482600"/>
                  </a:lnTo>
                  <a:lnTo>
                    <a:pt x="241300" y="495300"/>
                  </a:lnTo>
                  <a:lnTo>
                    <a:pt x="215900" y="495300"/>
                  </a:lnTo>
                  <a:lnTo>
                    <a:pt x="215900" y="508000"/>
                  </a:lnTo>
                  <a:lnTo>
                    <a:pt x="203200" y="508000"/>
                  </a:lnTo>
                  <a:lnTo>
                    <a:pt x="203200" y="520700"/>
                  </a:lnTo>
                  <a:lnTo>
                    <a:pt x="190500" y="520700"/>
                  </a:lnTo>
                  <a:lnTo>
                    <a:pt x="190500" y="546100"/>
                  </a:lnTo>
                  <a:lnTo>
                    <a:pt x="177800" y="546100"/>
                  </a:lnTo>
                  <a:lnTo>
                    <a:pt x="177800" y="558800"/>
                  </a:lnTo>
                  <a:lnTo>
                    <a:pt x="165100" y="558800"/>
                  </a:lnTo>
                  <a:lnTo>
                    <a:pt x="165100" y="546100"/>
                  </a:lnTo>
                  <a:lnTo>
                    <a:pt x="152400" y="546100"/>
                  </a:lnTo>
                  <a:lnTo>
                    <a:pt x="152400" y="558800"/>
                  </a:lnTo>
                  <a:lnTo>
                    <a:pt x="127000" y="558800"/>
                  </a:lnTo>
                  <a:lnTo>
                    <a:pt x="127000" y="571500"/>
                  </a:lnTo>
                  <a:lnTo>
                    <a:pt x="139700" y="571500"/>
                  </a:lnTo>
                  <a:lnTo>
                    <a:pt x="139700" y="584200"/>
                  </a:lnTo>
                  <a:lnTo>
                    <a:pt x="101600" y="584200"/>
                  </a:lnTo>
                  <a:lnTo>
                    <a:pt x="101600" y="571500"/>
                  </a:lnTo>
                  <a:lnTo>
                    <a:pt x="63500" y="571500"/>
                  </a:lnTo>
                  <a:lnTo>
                    <a:pt x="63500" y="571500"/>
                  </a:lnTo>
                  <a:lnTo>
                    <a:pt x="50800" y="571500"/>
                  </a:lnTo>
                  <a:lnTo>
                    <a:pt x="50800" y="546100"/>
                  </a:lnTo>
                  <a:lnTo>
                    <a:pt x="63500" y="546100"/>
                  </a:lnTo>
                  <a:lnTo>
                    <a:pt x="63500" y="520700"/>
                  </a:lnTo>
                  <a:lnTo>
                    <a:pt x="76200" y="508000"/>
                  </a:lnTo>
                  <a:lnTo>
                    <a:pt x="101600" y="508000"/>
                  </a:lnTo>
                  <a:lnTo>
                    <a:pt x="101600" y="495300"/>
                  </a:lnTo>
                  <a:lnTo>
                    <a:pt x="114300" y="508000"/>
                  </a:lnTo>
                  <a:lnTo>
                    <a:pt x="114300" y="495300"/>
                  </a:lnTo>
                  <a:lnTo>
                    <a:pt x="101600" y="495300"/>
                  </a:lnTo>
                  <a:lnTo>
                    <a:pt x="101600" y="431800"/>
                  </a:lnTo>
                  <a:lnTo>
                    <a:pt x="88900" y="431800"/>
                  </a:lnTo>
                  <a:lnTo>
                    <a:pt x="88900" y="419100"/>
                  </a:lnTo>
                  <a:lnTo>
                    <a:pt x="76200" y="419100"/>
                  </a:lnTo>
                  <a:lnTo>
                    <a:pt x="76200" y="406400"/>
                  </a:lnTo>
                  <a:lnTo>
                    <a:pt x="50800" y="406400"/>
                  </a:lnTo>
                  <a:lnTo>
                    <a:pt x="50800" y="393700"/>
                  </a:lnTo>
                  <a:lnTo>
                    <a:pt x="12700" y="393700"/>
                  </a:lnTo>
                  <a:lnTo>
                    <a:pt x="12700" y="368300"/>
                  </a:lnTo>
                  <a:lnTo>
                    <a:pt x="0" y="368300"/>
                  </a:lnTo>
                  <a:close/>
                </a:path>
              </a:pathLst>
            </a:custGeom>
            <a:solidFill>
              <a:srgbClr val="C65911"/>
            </a:solidFill>
            <a:ln w="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15" name="map_id">
              <a:extLst>
                <a:ext uri="{FF2B5EF4-FFF2-40B4-BE49-F238E27FC236}">
                  <a16:creationId xmlns:a16="http://schemas.microsoft.com/office/drawing/2014/main" id="{A9841C8B-D4EE-C4D0-E4B0-7145DBD0E45F}"/>
                </a:ext>
              </a:extLst>
            </p:cNvPr>
            <p:cNvSpPr txBox="1"/>
            <p:nvPr/>
          </p:nvSpPr>
          <p:spPr>
            <a:xfrm>
              <a:off x="0" y="0"/>
              <a:ext cx="39579" cy="39579"/>
            </a:xfrm>
            <a:prstGeom prst="rect">
              <a:avLst/>
            </a:prstGeom>
            <a:solidFill>
              <a:srgbClr val="FFFFFF"/>
            </a:solidFill>
            <a:ln w="0"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vert="horz"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t>c</a:t>
              </a:r>
            </a:p>
          </p:txBody>
        </p:sp>
        <p:sp>
          <p:nvSpPr>
            <p:cNvPr id="16" name="osm_license">
              <a:extLst>
                <a:ext uri="{FF2B5EF4-FFF2-40B4-BE49-F238E27FC236}">
                  <a16:creationId xmlns:a16="http://schemas.microsoft.com/office/drawing/2014/main" id="{4C2F3176-8E94-28F1-9452-566E7BC9F6E3}"/>
                </a:ext>
              </a:extLst>
            </p:cNvPr>
            <p:cNvSpPr txBox="1"/>
            <p:nvPr/>
          </p:nvSpPr>
          <p:spPr>
            <a:xfrm>
              <a:off x="0" y="0"/>
              <a:ext cx="184731" cy="217560"/>
            </a:xfrm>
            <a:prstGeom prst="rect">
              <a:avLst/>
            </a:prstGeom>
            <a:solidFill>
              <a:srgbClr val="FFFFFF"/>
            </a:solidFill>
            <a:ln w="9525" cmpd="sng">
              <a:noFill/>
            </a:ln>
            <a:effectLst/>
            <a:extLst>
              <a:ext uri="{91240B29-F687-4F45-9708-019B960494DF}">
                <a14:hiddenLine xmlns:a14="http://schemas.microsoft.com/office/drawing/2010/main" w="0"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endParaRPr lang="pl-PL" sz="800" kern="1200"/>
            </a:p>
          </p:txBody>
        </p:sp>
        <p:sp>
          <p:nvSpPr>
            <p:cNvPr id="17" name="number_legend_1">
              <a:extLst>
                <a:ext uri="{FF2B5EF4-FFF2-40B4-BE49-F238E27FC236}">
                  <a16:creationId xmlns:a16="http://schemas.microsoft.com/office/drawing/2014/main" id="{2122A99B-5615-B284-DED1-3D63831F6E92}"/>
                </a:ext>
              </a:extLst>
            </p:cNvPr>
            <p:cNvSpPr txBox="1"/>
            <p:nvPr/>
          </p:nvSpPr>
          <p:spPr>
            <a:xfrm>
              <a:off x="4654730" y="127000"/>
              <a:ext cx="1270000" cy="254000"/>
            </a:xfrm>
            <a:prstGeom prst="rect">
              <a:avLst/>
            </a:prstGeom>
            <a:solidFill>
              <a:srgbClr val="833C0C"/>
            </a:solidFill>
            <a:ln w="9525" cmpd="sng">
              <a:noFill/>
            </a:ln>
            <a:effectLst/>
            <a:extLs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pl-PL" sz="1100" kern="1200">
                  <a:solidFill>
                    <a:srgbClr val="FFFFFF"/>
                  </a:solidFill>
                </a:rPr>
                <a:t>800 -  600</a:t>
              </a:r>
            </a:p>
          </p:txBody>
        </p:sp>
        <p:sp>
          <p:nvSpPr>
            <p:cNvPr id="18" name="number_legend_2">
              <a:extLst>
                <a:ext uri="{FF2B5EF4-FFF2-40B4-BE49-F238E27FC236}">
                  <a16:creationId xmlns:a16="http://schemas.microsoft.com/office/drawing/2014/main" id="{71B0D199-0C0F-D66B-1E87-BB3C4B9DD54A}"/>
                </a:ext>
              </a:extLst>
            </p:cNvPr>
            <p:cNvSpPr txBox="1"/>
            <p:nvPr/>
          </p:nvSpPr>
          <p:spPr>
            <a:xfrm>
              <a:off x="4654730" y="381000"/>
              <a:ext cx="1270000" cy="254000"/>
            </a:xfrm>
            <a:prstGeom prst="rect">
              <a:avLst/>
            </a:prstGeom>
            <a:solidFill>
              <a:srgbClr val="C65911"/>
            </a:solidFill>
            <a:ln w="9525" cmpd="sng">
              <a:noFill/>
            </a:ln>
            <a:effectLst/>
            <a:extLs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pl-PL" sz="1100" kern="1200">
                  <a:solidFill>
                    <a:srgbClr val="FFFFFF"/>
                  </a:solidFill>
                </a:rPr>
                <a:t>600 -  400</a:t>
              </a:r>
            </a:p>
          </p:txBody>
        </p:sp>
        <p:sp>
          <p:nvSpPr>
            <p:cNvPr id="19" name="number_legend_3">
              <a:extLst>
                <a:ext uri="{FF2B5EF4-FFF2-40B4-BE49-F238E27FC236}">
                  <a16:creationId xmlns:a16="http://schemas.microsoft.com/office/drawing/2014/main" id="{8A1F00F4-CA17-188D-14F0-483B19855E6C}"/>
                </a:ext>
              </a:extLst>
            </p:cNvPr>
            <p:cNvSpPr txBox="1"/>
            <p:nvPr/>
          </p:nvSpPr>
          <p:spPr>
            <a:xfrm>
              <a:off x="4654730" y="635000"/>
              <a:ext cx="1270000" cy="254000"/>
            </a:xfrm>
            <a:prstGeom prst="rect">
              <a:avLst/>
            </a:prstGeom>
            <a:solidFill>
              <a:srgbClr val="F4B084"/>
            </a:solidFill>
            <a:ln w="9525" cmpd="sng">
              <a:noFill/>
            </a:ln>
            <a:effectLst/>
            <a:extLs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pl-PL" sz="1100" kern="1200">
                  <a:solidFill>
                    <a:srgbClr val="FFFFFF"/>
                  </a:solidFill>
                </a:rPr>
                <a:t>400 -  200</a:t>
              </a:r>
            </a:p>
          </p:txBody>
        </p:sp>
        <p:sp>
          <p:nvSpPr>
            <p:cNvPr id="20" name="number_legend_4">
              <a:extLst>
                <a:ext uri="{FF2B5EF4-FFF2-40B4-BE49-F238E27FC236}">
                  <a16:creationId xmlns:a16="http://schemas.microsoft.com/office/drawing/2014/main" id="{94B8ED25-DF25-DCAF-451C-0FFB6CCAC430}"/>
                </a:ext>
              </a:extLst>
            </p:cNvPr>
            <p:cNvSpPr txBox="1"/>
            <p:nvPr/>
          </p:nvSpPr>
          <p:spPr>
            <a:xfrm>
              <a:off x="4654730" y="889000"/>
              <a:ext cx="1270000" cy="254000"/>
            </a:xfrm>
            <a:prstGeom prst="rect">
              <a:avLst/>
            </a:prstGeom>
            <a:solidFill>
              <a:srgbClr val="F8CBAD"/>
            </a:solidFill>
            <a:ln w="9525" cmpd="sng">
              <a:noFill/>
            </a:ln>
            <a:effectLst/>
            <a:extLs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pl-PL" sz="1100" kern="1200">
                  <a:solidFill>
                    <a:srgbClr val="FFFFFF"/>
                  </a:solidFill>
                </a:rPr>
                <a:t>200 -  0</a:t>
              </a:r>
            </a:p>
          </p:txBody>
        </p:sp>
      </p:grpSp>
      <p:cxnSp>
        <p:nvCxnSpPr>
          <p:cNvPr id="29" name="Łącznik: łamany 28">
            <a:extLst>
              <a:ext uri="{FF2B5EF4-FFF2-40B4-BE49-F238E27FC236}">
                <a16:creationId xmlns:a16="http://schemas.microsoft.com/office/drawing/2014/main" id="{B6E9BF7E-6E9D-A177-D1BC-A1E49B7A65B9}"/>
              </a:ext>
            </a:extLst>
          </p:cNvPr>
          <p:cNvCxnSpPr>
            <a:cxnSpLocks/>
          </p:cNvCxnSpPr>
          <p:nvPr/>
        </p:nvCxnSpPr>
        <p:spPr>
          <a:xfrm rot="10800000">
            <a:off x="9879440" y="4666549"/>
            <a:ext cx="1812499" cy="241847"/>
          </a:xfrm>
          <a:prstGeom prst="bentConnector3">
            <a:avLst>
              <a:gd name="adj1" fmla="val 68757"/>
            </a:avLst>
          </a:prstGeom>
          <a:ln>
            <a:tailEnd type="triangle"/>
          </a:ln>
        </p:spPr>
        <p:style>
          <a:lnRef idx="1">
            <a:schemeClr val="accent2"/>
          </a:lnRef>
          <a:fillRef idx="0">
            <a:schemeClr val="accent2"/>
          </a:fillRef>
          <a:effectRef idx="0">
            <a:schemeClr val="accent2"/>
          </a:effectRef>
          <a:fontRef idx="minor">
            <a:schemeClr val="tx1"/>
          </a:fontRef>
        </p:style>
      </p:cxnSp>
      <p:sp>
        <p:nvSpPr>
          <p:cNvPr id="30" name="Prostokąt 3">
            <a:extLst>
              <a:ext uri="{FF2B5EF4-FFF2-40B4-BE49-F238E27FC236}">
                <a16:creationId xmlns:a16="http://schemas.microsoft.com/office/drawing/2014/main" id="{50AFF998-E835-3409-9B93-A3E7913EBBFB}"/>
              </a:ext>
            </a:extLst>
          </p:cNvPr>
          <p:cNvSpPr>
            <a:spLocks noChangeArrowheads="1"/>
          </p:cNvSpPr>
          <p:nvPr/>
        </p:nvSpPr>
        <p:spPr bwMode="auto">
          <a:xfrm>
            <a:off x="10422917" y="4685751"/>
            <a:ext cx="1648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GMINA RADGOSZCZ</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p:txBody>
      </p:sp>
      <p:sp>
        <p:nvSpPr>
          <p:cNvPr id="36" name="Prostokąt 3">
            <a:extLst>
              <a:ext uri="{FF2B5EF4-FFF2-40B4-BE49-F238E27FC236}">
                <a16:creationId xmlns:a16="http://schemas.microsoft.com/office/drawing/2014/main" id="{D8D236B2-FD74-A62C-1C81-BCBD3F473453}"/>
              </a:ext>
            </a:extLst>
          </p:cNvPr>
          <p:cNvSpPr>
            <a:spLocks noChangeArrowheads="1"/>
          </p:cNvSpPr>
          <p:nvPr/>
        </p:nvSpPr>
        <p:spPr bwMode="auto">
          <a:xfrm>
            <a:off x="6416847" y="5255022"/>
            <a:ext cx="20497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MIASTO I GMINA</a:t>
            </a:r>
            <a:br>
              <a:rPr lang="pl-PL" altLang="pl-PL" sz="1000" dirty="0">
                <a:latin typeface="Arial" panose="020B0604020202020204" pitchFamily="34" charset="0"/>
                <a:cs typeface="Arial" panose="020B0604020202020204" pitchFamily="34" charset="0"/>
              </a:rPr>
            </a:br>
            <a:r>
              <a:rPr lang="pl-PL" altLang="pl-PL" sz="1000" dirty="0">
                <a:latin typeface="Arial" panose="020B0604020202020204" pitchFamily="34" charset="0"/>
                <a:cs typeface="Arial" panose="020B0604020202020204" pitchFamily="34" charset="0"/>
              </a:rPr>
              <a:t>DĄBROWA TARNOWSKA</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a:p>
            <a:pPr eaLnBrk="1" hangingPunct="1">
              <a:spcBef>
                <a:spcPct val="0"/>
              </a:spcBef>
              <a:buFontTx/>
              <a:buNone/>
            </a:pPr>
            <a:r>
              <a:rPr lang="pl-PL" altLang="pl-PL" sz="1000" dirty="0">
                <a:latin typeface="Arial" panose="020B0604020202020204" pitchFamily="34" charset="0"/>
                <a:cs typeface="Arial" panose="020B0604020202020204" pitchFamily="34" charset="0"/>
              </a:rPr>
              <a:t>       </a:t>
            </a:r>
            <a:endParaRPr lang="pl-PL" altLang="pl-PL" sz="1200" dirty="0"/>
          </a:p>
        </p:txBody>
      </p:sp>
      <p:cxnSp>
        <p:nvCxnSpPr>
          <p:cNvPr id="40" name="Łącznik: łamany 39">
            <a:extLst>
              <a:ext uri="{FF2B5EF4-FFF2-40B4-BE49-F238E27FC236}">
                <a16:creationId xmlns:a16="http://schemas.microsoft.com/office/drawing/2014/main" id="{149AAF58-FCA7-59E4-0619-9809347D8B08}"/>
              </a:ext>
            </a:extLst>
          </p:cNvPr>
          <p:cNvCxnSpPr/>
          <p:nvPr/>
        </p:nvCxnSpPr>
        <p:spPr>
          <a:xfrm flipV="1">
            <a:off x="7085488" y="5246949"/>
            <a:ext cx="1906112" cy="376177"/>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sp>
        <p:nvSpPr>
          <p:cNvPr id="45" name="Prostokąt 3">
            <a:extLst>
              <a:ext uri="{FF2B5EF4-FFF2-40B4-BE49-F238E27FC236}">
                <a16:creationId xmlns:a16="http://schemas.microsoft.com/office/drawing/2014/main" id="{BB3908B7-20F1-2FFE-F1D1-4ECD34CB7AC2}"/>
              </a:ext>
            </a:extLst>
          </p:cNvPr>
          <p:cNvSpPr>
            <a:spLocks noChangeArrowheads="1"/>
          </p:cNvSpPr>
          <p:nvPr/>
        </p:nvSpPr>
        <p:spPr bwMode="auto">
          <a:xfrm>
            <a:off x="4876664" y="3544219"/>
            <a:ext cx="1648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GMINA GRĘBOSZÓW</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p:txBody>
      </p:sp>
      <p:cxnSp>
        <p:nvCxnSpPr>
          <p:cNvPr id="50" name="Łącznik: łamany 49">
            <a:extLst>
              <a:ext uri="{FF2B5EF4-FFF2-40B4-BE49-F238E27FC236}">
                <a16:creationId xmlns:a16="http://schemas.microsoft.com/office/drawing/2014/main" id="{AD01CD5A-F5C6-F3CD-27A0-AEB392EAF4C9}"/>
              </a:ext>
            </a:extLst>
          </p:cNvPr>
          <p:cNvCxnSpPr>
            <a:cxnSpLocks/>
          </p:cNvCxnSpPr>
          <p:nvPr/>
        </p:nvCxnSpPr>
        <p:spPr>
          <a:xfrm>
            <a:off x="5347468" y="3755237"/>
            <a:ext cx="1497064" cy="358025"/>
          </a:xfrm>
          <a:prstGeom prst="bentConnector3">
            <a:avLst>
              <a:gd name="adj1" fmla="val 4060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53" name="Łącznik: łamany 52">
            <a:extLst>
              <a:ext uri="{FF2B5EF4-FFF2-40B4-BE49-F238E27FC236}">
                <a16:creationId xmlns:a16="http://schemas.microsoft.com/office/drawing/2014/main" id="{4AD9224F-489F-DC7B-9E80-1F0D887DCCE9}"/>
              </a:ext>
            </a:extLst>
          </p:cNvPr>
          <p:cNvCxnSpPr/>
          <p:nvPr/>
        </p:nvCxnSpPr>
        <p:spPr>
          <a:xfrm flipV="1">
            <a:off x="6917119" y="4323758"/>
            <a:ext cx="976162" cy="342790"/>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sp>
        <p:nvSpPr>
          <p:cNvPr id="54" name="Prostokąt 3">
            <a:extLst>
              <a:ext uri="{FF2B5EF4-FFF2-40B4-BE49-F238E27FC236}">
                <a16:creationId xmlns:a16="http://schemas.microsoft.com/office/drawing/2014/main" id="{5A020764-2EC2-654F-156D-8213F818DAD1}"/>
              </a:ext>
            </a:extLst>
          </p:cNvPr>
          <p:cNvSpPr>
            <a:spLocks noChangeArrowheads="1"/>
          </p:cNvSpPr>
          <p:nvPr/>
        </p:nvSpPr>
        <p:spPr bwMode="auto">
          <a:xfrm>
            <a:off x="6280731" y="4464801"/>
            <a:ext cx="1648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GMINA OLESNO</a:t>
            </a:r>
          </a:p>
          <a:p>
            <a:pPr eaLnBrk="1" hangingPunct="1">
              <a:spcBef>
                <a:spcPct val="0"/>
              </a:spcBef>
              <a:buFontTx/>
              <a:buNone/>
            </a:pPr>
            <a:r>
              <a:rPr lang="pl-PL" altLang="pl-PL" sz="1000" dirty="0">
                <a:latin typeface="Arial" panose="020B0604020202020204" pitchFamily="34" charset="0"/>
                <a:cs typeface="Arial" panose="020B0604020202020204" pitchFamily="34" charset="0"/>
              </a:rPr>
              <a:t>       </a:t>
            </a:r>
            <a:endParaRPr lang="pl-PL" altLang="pl-PL" sz="1200" dirty="0"/>
          </a:p>
        </p:txBody>
      </p:sp>
      <p:sp>
        <p:nvSpPr>
          <p:cNvPr id="58" name="Prostokąt 3">
            <a:extLst>
              <a:ext uri="{FF2B5EF4-FFF2-40B4-BE49-F238E27FC236}">
                <a16:creationId xmlns:a16="http://schemas.microsoft.com/office/drawing/2014/main" id="{83E48BB9-A852-735E-E9F8-2D49512D3BE7}"/>
              </a:ext>
            </a:extLst>
          </p:cNvPr>
          <p:cNvSpPr>
            <a:spLocks noChangeArrowheads="1"/>
          </p:cNvSpPr>
          <p:nvPr/>
        </p:nvSpPr>
        <p:spPr bwMode="auto">
          <a:xfrm>
            <a:off x="5950114" y="3847648"/>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a:t>
            </a:r>
            <a:r>
              <a:rPr lang="pl-PL" altLang="pl-PL" sz="1100" dirty="0">
                <a:latin typeface="Arial" panose="020B0604020202020204" pitchFamily="34" charset="0"/>
                <a:cs typeface="Arial" panose="020B0604020202020204" pitchFamily="34" charset="0"/>
              </a:rPr>
              <a:t>66 osób</a:t>
            </a:r>
            <a:endParaRPr lang="pl-PL" altLang="pl-PL" sz="1100" dirty="0"/>
          </a:p>
        </p:txBody>
      </p:sp>
      <p:sp>
        <p:nvSpPr>
          <p:cNvPr id="60" name="Prostokąt 3">
            <a:extLst>
              <a:ext uri="{FF2B5EF4-FFF2-40B4-BE49-F238E27FC236}">
                <a16:creationId xmlns:a16="http://schemas.microsoft.com/office/drawing/2014/main" id="{F117FEBA-8F9C-9C6E-272D-654E5E0EC230}"/>
              </a:ext>
            </a:extLst>
          </p:cNvPr>
          <p:cNvSpPr>
            <a:spLocks noChangeArrowheads="1"/>
          </p:cNvSpPr>
          <p:nvPr/>
        </p:nvSpPr>
        <p:spPr bwMode="auto">
          <a:xfrm>
            <a:off x="7298175" y="4081468"/>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265</a:t>
            </a:r>
            <a:r>
              <a:rPr lang="pl-PL" altLang="pl-PL" sz="1100" dirty="0">
                <a:latin typeface="Arial" panose="020B0604020202020204" pitchFamily="34" charset="0"/>
                <a:cs typeface="Arial" panose="020B0604020202020204" pitchFamily="34" charset="0"/>
              </a:rPr>
              <a:t> osób</a:t>
            </a:r>
            <a:endParaRPr lang="pl-PL" altLang="pl-PL" sz="1100" dirty="0"/>
          </a:p>
        </p:txBody>
      </p:sp>
      <p:sp>
        <p:nvSpPr>
          <p:cNvPr id="61" name="Prostokąt 3">
            <a:extLst>
              <a:ext uri="{FF2B5EF4-FFF2-40B4-BE49-F238E27FC236}">
                <a16:creationId xmlns:a16="http://schemas.microsoft.com/office/drawing/2014/main" id="{F97CA8CA-23ED-D29B-E6F2-9DF7E321A4E9}"/>
              </a:ext>
            </a:extLst>
          </p:cNvPr>
          <p:cNvSpPr>
            <a:spLocks noChangeArrowheads="1"/>
          </p:cNvSpPr>
          <p:nvPr/>
        </p:nvSpPr>
        <p:spPr bwMode="auto">
          <a:xfrm>
            <a:off x="8128161" y="4937797"/>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739 </a:t>
            </a:r>
            <a:r>
              <a:rPr lang="pl-PL" altLang="pl-PL" sz="1100" dirty="0">
                <a:latin typeface="Arial" panose="020B0604020202020204" pitchFamily="34" charset="0"/>
                <a:cs typeface="Arial" panose="020B0604020202020204" pitchFamily="34" charset="0"/>
              </a:rPr>
              <a:t>osób</a:t>
            </a:r>
            <a:endParaRPr lang="pl-PL" altLang="pl-PL" sz="1100" dirty="0"/>
          </a:p>
        </p:txBody>
      </p:sp>
      <p:sp>
        <p:nvSpPr>
          <p:cNvPr id="90" name="Prostokąt 3">
            <a:extLst>
              <a:ext uri="{FF2B5EF4-FFF2-40B4-BE49-F238E27FC236}">
                <a16:creationId xmlns:a16="http://schemas.microsoft.com/office/drawing/2014/main" id="{91A56BC5-E806-1B53-05F7-6DDFF4A1AF2D}"/>
              </a:ext>
            </a:extLst>
          </p:cNvPr>
          <p:cNvSpPr>
            <a:spLocks noChangeArrowheads="1"/>
          </p:cNvSpPr>
          <p:nvPr/>
        </p:nvSpPr>
        <p:spPr bwMode="auto">
          <a:xfrm>
            <a:off x="9316301" y="4379664"/>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248 </a:t>
            </a:r>
            <a:r>
              <a:rPr lang="pl-PL" altLang="pl-PL" sz="1100" dirty="0">
                <a:latin typeface="Arial" panose="020B0604020202020204" pitchFamily="34" charset="0"/>
                <a:cs typeface="Arial" panose="020B0604020202020204" pitchFamily="34" charset="0"/>
              </a:rPr>
              <a:t>osób</a:t>
            </a:r>
            <a:endParaRPr lang="pl-PL" altLang="pl-PL" sz="1100" dirty="0"/>
          </a:p>
        </p:txBody>
      </p:sp>
      <p:cxnSp>
        <p:nvCxnSpPr>
          <p:cNvPr id="93" name="Łącznik: łamany 92">
            <a:extLst>
              <a:ext uri="{FF2B5EF4-FFF2-40B4-BE49-F238E27FC236}">
                <a16:creationId xmlns:a16="http://schemas.microsoft.com/office/drawing/2014/main" id="{6A7405A4-1341-E306-FE1D-BC41A5E5D95C}"/>
              </a:ext>
            </a:extLst>
          </p:cNvPr>
          <p:cNvCxnSpPr>
            <a:cxnSpLocks/>
          </p:cNvCxnSpPr>
          <p:nvPr/>
        </p:nvCxnSpPr>
        <p:spPr>
          <a:xfrm>
            <a:off x="6690552" y="2829101"/>
            <a:ext cx="813356" cy="624928"/>
          </a:xfrm>
          <a:prstGeom prst="bentConnector3">
            <a:avLst>
              <a:gd name="adj1" fmla="val 50000"/>
            </a:avLst>
          </a:prstGeom>
          <a:ln>
            <a:tailEnd type="triangle"/>
          </a:ln>
        </p:spPr>
        <p:style>
          <a:lnRef idx="1">
            <a:schemeClr val="accent2"/>
          </a:lnRef>
          <a:fillRef idx="0">
            <a:schemeClr val="accent2"/>
          </a:fillRef>
          <a:effectRef idx="0">
            <a:schemeClr val="accent2"/>
          </a:effectRef>
          <a:fontRef idx="minor">
            <a:schemeClr val="tx1"/>
          </a:fontRef>
        </p:style>
      </p:cxnSp>
      <p:sp>
        <p:nvSpPr>
          <p:cNvPr id="95" name="Prostokąt 3">
            <a:extLst>
              <a:ext uri="{FF2B5EF4-FFF2-40B4-BE49-F238E27FC236}">
                <a16:creationId xmlns:a16="http://schemas.microsoft.com/office/drawing/2014/main" id="{8A35BB5B-F840-597B-1A02-178BC136E6D8}"/>
              </a:ext>
            </a:extLst>
          </p:cNvPr>
          <p:cNvSpPr>
            <a:spLocks noChangeArrowheads="1"/>
          </p:cNvSpPr>
          <p:nvPr/>
        </p:nvSpPr>
        <p:spPr bwMode="auto">
          <a:xfrm>
            <a:off x="6221301" y="2605004"/>
            <a:ext cx="1648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GMINA BOLESŁAW</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p:txBody>
      </p:sp>
      <p:sp>
        <p:nvSpPr>
          <p:cNvPr id="99" name="Prostokąt 3">
            <a:extLst>
              <a:ext uri="{FF2B5EF4-FFF2-40B4-BE49-F238E27FC236}">
                <a16:creationId xmlns:a16="http://schemas.microsoft.com/office/drawing/2014/main" id="{0663D18A-3D54-40BA-89ED-655B71565DA0}"/>
              </a:ext>
            </a:extLst>
          </p:cNvPr>
          <p:cNvSpPr>
            <a:spLocks noChangeArrowheads="1"/>
          </p:cNvSpPr>
          <p:nvPr/>
        </p:nvSpPr>
        <p:spPr bwMode="auto">
          <a:xfrm>
            <a:off x="6924773" y="3216190"/>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a:t>
            </a:r>
            <a:r>
              <a:rPr lang="pl-PL" altLang="pl-PL" sz="1100" dirty="0">
                <a:latin typeface="Arial" panose="020B0604020202020204" pitchFamily="34" charset="0"/>
                <a:cs typeface="Arial" panose="020B0604020202020204" pitchFamily="34" charset="0"/>
              </a:rPr>
              <a:t>67 osób</a:t>
            </a:r>
            <a:endParaRPr lang="pl-PL" altLang="pl-PL" sz="1100" dirty="0"/>
          </a:p>
        </p:txBody>
      </p:sp>
      <p:cxnSp>
        <p:nvCxnSpPr>
          <p:cNvPr id="104" name="Łącznik: łamany 103">
            <a:extLst>
              <a:ext uri="{FF2B5EF4-FFF2-40B4-BE49-F238E27FC236}">
                <a16:creationId xmlns:a16="http://schemas.microsoft.com/office/drawing/2014/main" id="{7BC8DA96-80A3-6F7E-5721-6ADA829A7E3A}"/>
              </a:ext>
            </a:extLst>
          </p:cNvPr>
          <p:cNvCxnSpPr>
            <a:cxnSpLocks/>
          </p:cNvCxnSpPr>
          <p:nvPr/>
        </p:nvCxnSpPr>
        <p:spPr>
          <a:xfrm>
            <a:off x="7663397" y="2512103"/>
            <a:ext cx="813356" cy="624928"/>
          </a:xfrm>
          <a:prstGeom prst="bentConnector3">
            <a:avLst>
              <a:gd name="adj1" fmla="val 50000"/>
            </a:avLst>
          </a:prstGeom>
          <a:ln>
            <a:tailEnd type="triangle"/>
          </a:ln>
        </p:spPr>
        <p:style>
          <a:lnRef idx="1">
            <a:schemeClr val="accent2"/>
          </a:lnRef>
          <a:fillRef idx="0">
            <a:schemeClr val="accent2"/>
          </a:fillRef>
          <a:effectRef idx="0">
            <a:schemeClr val="accent2"/>
          </a:effectRef>
          <a:fontRef idx="minor">
            <a:schemeClr val="tx1"/>
          </a:fontRef>
        </p:style>
      </p:cxnSp>
      <p:sp>
        <p:nvSpPr>
          <p:cNvPr id="105" name="Prostokąt 3">
            <a:extLst>
              <a:ext uri="{FF2B5EF4-FFF2-40B4-BE49-F238E27FC236}">
                <a16:creationId xmlns:a16="http://schemas.microsoft.com/office/drawing/2014/main" id="{D7926F28-14A9-83CC-5F75-29ED1A064649}"/>
              </a:ext>
            </a:extLst>
          </p:cNvPr>
          <p:cNvSpPr>
            <a:spLocks noChangeArrowheads="1"/>
          </p:cNvSpPr>
          <p:nvPr/>
        </p:nvSpPr>
        <p:spPr bwMode="auto">
          <a:xfrm>
            <a:off x="7006331" y="2297195"/>
            <a:ext cx="1648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GMINA MĘDRZECHÓW</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p:txBody>
      </p:sp>
      <p:sp>
        <p:nvSpPr>
          <p:cNvPr id="106" name="Prostokąt 3">
            <a:extLst>
              <a:ext uri="{FF2B5EF4-FFF2-40B4-BE49-F238E27FC236}">
                <a16:creationId xmlns:a16="http://schemas.microsoft.com/office/drawing/2014/main" id="{783E0A53-C8F2-C684-C57A-45FAC0F460A5}"/>
              </a:ext>
            </a:extLst>
          </p:cNvPr>
          <p:cNvSpPr>
            <a:spLocks noChangeArrowheads="1"/>
          </p:cNvSpPr>
          <p:nvPr/>
        </p:nvSpPr>
        <p:spPr bwMode="auto">
          <a:xfrm>
            <a:off x="7749141" y="2929305"/>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a:t>
            </a:r>
            <a:r>
              <a:rPr lang="pl-PL" altLang="pl-PL" sz="1100" dirty="0">
                <a:latin typeface="Arial" panose="020B0604020202020204" pitchFamily="34" charset="0"/>
                <a:cs typeface="Arial" panose="020B0604020202020204" pitchFamily="34" charset="0"/>
              </a:rPr>
              <a:t>134 osoby</a:t>
            </a:r>
            <a:endParaRPr lang="pl-PL" altLang="pl-PL" sz="1100" dirty="0"/>
          </a:p>
        </p:txBody>
      </p:sp>
      <p:cxnSp>
        <p:nvCxnSpPr>
          <p:cNvPr id="107" name="Łącznik: łamany 106">
            <a:extLst>
              <a:ext uri="{FF2B5EF4-FFF2-40B4-BE49-F238E27FC236}">
                <a16:creationId xmlns:a16="http://schemas.microsoft.com/office/drawing/2014/main" id="{CA4C3C6A-AE63-0FCC-FE10-10B66B1AAFA9}"/>
              </a:ext>
            </a:extLst>
          </p:cNvPr>
          <p:cNvCxnSpPr>
            <a:cxnSpLocks/>
          </p:cNvCxnSpPr>
          <p:nvPr/>
        </p:nvCxnSpPr>
        <p:spPr>
          <a:xfrm rot="10800000">
            <a:off x="9737318" y="3399488"/>
            <a:ext cx="2052875" cy="372026"/>
          </a:xfrm>
          <a:prstGeom prst="bentConnector3">
            <a:avLst>
              <a:gd name="adj1" fmla="val 67132"/>
            </a:avLst>
          </a:prstGeom>
          <a:ln>
            <a:tailEnd type="triangle"/>
          </a:ln>
        </p:spPr>
        <p:style>
          <a:lnRef idx="1">
            <a:schemeClr val="accent2"/>
          </a:lnRef>
          <a:fillRef idx="0">
            <a:schemeClr val="accent2"/>
          </a:fillRef>
          <a:effectRef idx="0">
            <a:schemeClr val="accent2"/>
          </a:effectRef>
          <a:fontRef idx="minor">
            <a:schemeClr val="tx1"/>
          </a:fontRef>
        </p:style>
      </p:cxnSp>
      <p:sp>
        <p:nvSpPr>
          <p:cNvPr id="108" name="Prostokąt 3">
            <a:extLst>
              <a:ext uri="{FF2B5EF4-FFF2-40B4-BE49-F238E27FC236}">
                <a16:creationId xmlns:a16="http://schemas.microsoft.com/office/drawing/2014/main" id="{1B6DCA45-166F-AC15-1066-BDEC4188CB94}"/>
              </a:ext>
            </a:extLst>
          </p:cNvPr>
          <p:cNvSpPr>
            <a:spLocks noChangeArrowheads="1"/>
          </p:cNvSpPr>
          <p:nvPr/>
        </p:nvSpPr>
        <p:spPr bwMode="auto">
          <a:xfrm>
            <a:off x="10416970" y="3381154"/>
            <a:ext cx="16487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MIASTO I GMINA SZCZUCIN</a:t>
            </a:r>
          </a:p>
          <a:p>
            <a:pPr eaLnBrk="1" hangingPunct="1">
              <a:spcBef>
                <a:spcPct val="0"/>
              </a:spcBef>
              <a:buFontTx/>
              <a:buNone/>
            </a:pPr>
            <a:endParaRPr lang="pl-PL" altLang="pl-PL" sz="1000" dirty="0">
              <a:latin typeface="Arial" panose="020B0604020202020204" pitchFamily="34" charset="0"/>
              <a:cs typeface="Arial" panose="020B0604020202020204" pitchFamily="34" charset="0"/>
            </a:endParaRPr>
          </a:p>
        </p:txBody>
      </p:sp>
      <p:sp>
        <p:nvSpPr>
          <p:cNvPr id="110" name="Prostokąt 3">
            <a:extLst>
              <a:ext uri="{FF2B5EF4-FFF2-40B4-BE49-F238E27FC236}">
                <a16:creationId xmlns:a16="http://schemas.microsoft.com/office/drawing/2014/main" id="{4F8BF0C5-70EA-1DEF-7557-4D78A836CBB6}"/>
              </a:ext>
            </a:extLst>
          </p:cNvPr>
          <p:cNvSpPr>
            <a:spLocks noChangeArrowheads="1"/>
          </p:cNvSpPr>
          <p:nvPr/>
        </p:nvSpPr>
        <p:spPr bwMode="auto">
          <a:xfrm>
            <a:off x="9111672" y="3136998"/>
            <a:ext cx="16487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      520 </a:t>
            </a:r>
            <a:r>
              <a:rPr lang="pl-PL" altLang="pl-PL" sz="1100" dirty="0">
                <a:latin typeface="Arial" panose="020B0604020202020204" pitchFamily="34" charset="0"/>
                <a:cs typeface="Arial" panose="020B0604020202020204" pitchFamily="34" charset="0"/>
              </a:rPr>
              <a:t>osób</a:t>
            </a:r>
            <a:endParaRPr lang="pl-PL" altLang="pl-PL" sz="1100" dirty="0"/>
          </a:p>
        </p:txBody>
      </p:sp>
      <p:pic>
        <p:nvPicPr>
          <p:cNvPr id="112" name="Grafika 111" descr="Kobieta z wypełnieniem pełnym">
            <a:extLst>
              <a:ext uri="{FF2B5EF4-FFF2-40B4-BE49-F238E27FC236}">
                <a16:creationId xmlns:a16="http://schemas.microsoft.com/office/drawing/2014/main" id="{4BD83589-23C3-DE9F-64F9-B1437D8C5F2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40598" y="4243926"/>
            <a:ext cx="472445" cy="472445"/>
          </a:xfrm>
          <a:prstGeom prst="rect">
            <a:avLst/>
          </a:prstGeom>
        </p:spPr>
      </p:pic>
      <p:pic>
        <p:nvPicPr>
          <p:cNvPr id="115" name="Grafika 114" descr="Mężczyzna z wypełnieniem pełnym">
            <a:extLst>
              <a:ext uri="{FF2B5EF4-FFF2-40B4-BE49-F238E27FC236}">
                <a16:creationId xmlns:a16="http://schemas.microsoft.com/office/drawing/2014/main" id="{C9DF1630-5A47-2832-80E7-7ECCA14C21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19921" y="4192137"/>
            <a:ext cx="472445" cy="472445"/>
          </a:xfrm>
          <a:prstGeom prst="rect">
            <a:avLst/>
          </a:prstGeom>
        </p:spPr>
      </p:pic>
      <p:sp>
        <p:nvSpPr>
          <p:cNvPr id="6" name="Prostokąt 3">
            <a:extLst>
              <a:ext uri="{FF2B5EF4-FFF2-40B4-BE49-F238E27FC236}">
                <a16:creationId xmlns:a16="http://schemas.microsoft.com/office/drawing/2014/main" id="{9EAA354A-14F9-1EFE-DFBE-60B31A2EF447}"/>
              </a:ext>
            </a:extLst>
          </p:cNvPr>
          <p:cNvSpPr>
            <a:spLocks noChangeArrowheads="1"/>
          </p:cNvSpPr>
          <p:nvPr/>
        </p:nvSpPr>
        <p:spPr bwMode="auto">
          <a:xfrm>
            <a:off x="500061" y="6242087"/>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grpSp>
        <p:nvGrpSpPr>
          <p:cNvPr id="22" name="Group 29">
            <a:extLst>
              <a:ext uri="{FF2B5EF4-FFF2-40B4-BE49-F238E27FC236}">
                <a16:creationId xmlns:a16="http://schemas.microsoft.com/office/drawing/2014/main" id="{C94B2C53-47A8-08FA-8DC2-80AE159E8C2D}"/>
              </a:ext>
            </a:extLst>
          </p:cNvPr>
          <p:cNvGrpSpPr/>
          <p:nvPr/>
        </p:nvGrpSpPr>
        <p:grpSpPr>
          <a:xfrm>
            <a:off x="0" y="-7633"/>
            <a:ext cx="12192000" cy="1024283"/>
            <a:chOff x="0" y="0"/>
            <a:chExt cx="4574327" cy="406438"/>
          </a:xfrm>
          <a:solidFill>
            <a:schemeClr val="accent4">
              <a:lumMod val="60000"/>
              <a:lumOff val="40000"/>
            </a:schemeClr>
          </a:solidFill>
        </p:grpSpPr>
        <p:sp>
          <p:nvSpPr>
            <p:cNvPr id="23" name="Freeform 30">
              <a:extLst>
                <a:ext uri="{FF2B5EF4-FFF2-40B4-BE49-F238E27FC236}">
                  <a16:creationId xmlns:a16="http://schemas.microsoft.com/office/drawing/2014/main" id="{95932F0E-95CB-CF7C-71BE-41119428A768}"/>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25" name="TextBox 31">
              <a:extLst>
                <a:ext uri="{FF2B5EF4-FFF2-40B4-BE49-F238E27FC236}">
                  <a16:creationId xmlns:a16="http://schemas.microsoft.com/office/drawing/2014/main" id="{1488AFA5-D4FE-1D9A-6892-D3149055BF5E}"/>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26" name="TextBox 36">
            <a:extLst>
              <a:ext uri="{FF2B5EF4-FFF2-40B4-BE49-F238E27FC236}">
                <a16:creationId xmlns:a16="http://schemas.microsoft.com/office/drawing/2014/main" id="{3E2045C9-035F-3489-A3F0-110834E9F241}"/>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BEZROBOCIE</a:t>
            </a:r>
            <a:endParaRPr lang="en-US" sz="4999" b="1" spc="99" dirty="0">
              <a:solidFill>
                <a:prstClr val="black"/>
              </a:solidFill>
              <a:latin typeface="Garet Bold"/>
              <a:ea typeface="Garet Bold"/>
              <a:cs typeface="Garet Bold"/>
              <a:sym typeface="Garet Bold"/>
            </a:endParaRPr>
          </a:p>
        </p:txBody>
      </p:sp>
      <p:sp>
        <p:nvSpPr>
          <p:cNvPr id="27" name="TextBox 43">
            <a:extLst>
              <a:ext uri="{FF2B5EF4-FFF2-40B4-BE49-F238E27FC236}">
                <a16:creationId xmlns:a16="http://schemas.microsoft.com/office/drawing/2014/main" id="{6FEDC0BA-56E9-926E-9EC5-A063AD3A2FEF}"/>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Tree>
    <p:extLst>
      <p:ext uri="{BB962C8B-B14F-4D97-AF65-F5344CB8AC3E}">
        <p14:creationId xmlns:p14="http://schemas.microsoft.com/office/powerpoint/2010/main" val="1106510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BF3F8-4602-FED5-7DD5-848DC62B17A4}"/>
            </a:ext>
          </a:extLst>
        </p:cNvPr>
        <p:cNvGrpSpPr/>
        <p:nvPr/>
      </p:nvGrpSpPr>
      <p:grpSpPr>
        <a:xfrm>
          <a:off x="0" y="0"/>
          <a:ext cx="0" cy="0"/>
          <a:chOff x="0" y="0"/>
          <a:chExt cx="0" cy="0"/>
        </a:xfrm>
      </p:grpSpPr>
      <p:pic>
        <p:nvPicPr>
          <p:cNvPr id="6" name="Obraz 5">
            <a:extLst>
              <a:ext uri="{FF2B5EF4-FFF2-40B4-BE49-F238E27FC236}">
                <a16:creationId xmlns:a16="http://schemas.microsoft.com/office/drawing/2014/main" id="{C9D8FE64-2F82-8682-06AF-B6EA37015230}"/>
              </a:ext>
            </a:extLst>
          </p:cNvPr>
          <p:cNvPicPr>
            <a:picLocks noChangeAspect="1"/>
          </p:cNvPicPr>
          <p:nvPr/>
        </p:nvPicPr>
        <p:blipFill>
          <a:blip r:embed="rId2"/>
          <a:stretch>
            <a:fillRect/>
          </a:stretch>
        </p:blipFill>
        <p:spPr>
          <a:xfrm>
            <a:off x="500063" y="248678"/>
            <a:ext cx="10516511" cy="1322947"/>
          </a:xfrm>
          <a:prstGeom prst="rect">
            <a:avLst/>
          </a:prstGeom>
        </p:spPr>
      </p:pic>
      <p:graphicFrame>
        <p:nvGraphicFramePr>
          <p:cNvPr id="4" name="Tabela 3">
            <a:extLst>
              <a:ext uri="{FF2B5EF4-FFF2-40B4-BE49-F238E27FC236}">
                <a16:creationId xmlns:a16="http://schemas.microsoft.com/office/drawing/2014/main" id="{A2DBE719-FCCD-1779-398C-033891ADB342}"/>
              </a:ext>
            </a:extLst>
          </p:cNvPr>
          <p:cNvGraphicFramePr>
            <a:graphicFrameLocks noGrp="1"/>
          </p:cNvGraphicFramePr>
          <p:nvPr>
            <p:extLst>
              <p:ext uri="{D42A27DB-BD31-4B8C-83A1-F6EECF244321}">
                <p14:modId xmlns:p14="http://schemas.microsoft.com/office/powerpoint/2010/main" val="2746773411"/>
              </p:ext>
            </p:extLst>
          </p:nvPr>
        </p:nvGraphicFramePr>
        <p:xfrm>
          <a:off x="431247" y="1318833"/>
          <a:ext cx="6417057" cy="3930291"/>
        </p:xfrm>
        <a:graphic>
          <a:graphicData uri="http://schemas.openxmlformats.org/drawingml/2006/table">
            <a:tbl>
              <a:tblPr firstRow="1" bandRow="1">
                <a:tableStyleId>{2D5ABB26-0587-4C30-8999-92F81FD0307C}</a:tableStyleId>
              </a:tblPr>
              <a:tblGrid>
                <a:gridCol w="2139019">
                  <a:extLst>
                    <a:ext uri="{9D8B030D-6E8A-4147-A177-3AD203B41FA5}">
                      <a16:colId xmlns:a16="http://schemas.microsoft.com/office/drawing/2014/main" val="1983544473"/>
                    </a:ext>
                  </a:extLst>
                </a:gridCol>
                <a:gridCol w="2139019">
                  <a:extLst>
                    <a:ext uri="{9D8B030D-6E8A-4147-A177-3AD203B41FA5}">
                      <a16:colId xmlns:a16="http://schemas.microsoft.com/office/drawing/2014/main" val="3744003956"/>
                    </a:ext>
                  </a:extLst>
                </a:gridCol>
                <a:gridCol w="2139019">
                  <a:extLst>
                    <a:ext uri="{9D8B030D-6E8A-4147-A177-3AD203B41FA5}">
                      <a16:colId xmlns:a16="http://schemas.microsoft.com/office/drawing/2014/main" val="2925576540"/>
                    </a:ext>
                  </a:extLst>
                </a:gridCol>
              </a:tblGrid>
              <a:tr h="364131">
                <a:tc>
                  <a:txBody>
                    <a:bodyPr/>
                    <a:lstStyle/>
                    <a:p>
                      <a:r>
                        <a:rPr lang="pl-PL" b="1" dirty="0">
                          <a:latin typeface="Arial" panose="020B0604020202020204" pitchFamily="34" charset="0"/>
                          <a:cs typeface="Arial" panose="020B0604020202020204" pitchFamily="34" charset="0"/>
                        </a:rPr>
                        <a:t>Napływ </a:t>
                      </a:r>
                      <a:br>
                        <a:rPr lang="pl-PL" b="1" dirty="0">
                          <a:latin typeface="Arial" panose="020B0604020202020204" pitchFamily="34" charset="0"/>
                          <a:cs typeface="Arial" panose="020B0604020202020204" pitchFamily="34" charset="0"/>
                        </a:rPr>
                      </a:br>
                      <a:r>
                        <a:rPr lang="pl-PL" b="1" dirty="0">
                          <a:latin typeface="Arial" panose="020B0604020202020204" pitchFamily="34" charset="0"/>
                          <a:cs typeface="Arial" panose="020B0604020202020204" pitchFamily="34" charset="0"/>
                        </a:rPr>
                        <a:t>bezrobotnych</a:t>
                      </a:r>
                    </a:p>
                  </a:txBody>
                  <a:tcPr/>
                </a:tc>
                <a:tc>
                  <a:txBody>
                    <a:bodyPr/>
                    <a:lstStyle/>
                    <a:p>
                      <a:r>
                        <a:rPr lang="pl-PL" sz="1500" b="0" dirty="0">
                          <a:latin typeface="Arial" panose="020B0604020202020204" pitchFamily="34" charset="0"/>
                          <a:cs typeface="Arial" panose="020B0604020202020204" pitchFamily="34" charset="0"/>
                        </a:rPr>
                        <a:t>w tym udział </a:t>
                      </a:r>
                      <a:br>
                        <a:rPr lang="pl-PL" sz="1500" b="0" dirty="0">
                          <a:latin typeface="Arial" panose="020B0604020202020204" pitchFamily="34" charset="0"/>
                          <a:cs typeface="Arial" panose="020B0604020202020204" pitchFamily="34" charset="0"/>
                        </a:rPr>
                      </a:br>
                      <a:r>
                        <a:rPr lang="pl-PL" sz="1500" b="0" dirty="0">
                          <a:latin typeface="Arial" panose="020B0604020202020204" pitchFamily="34" charset="0"/>
                          <a:cs typeface="Arial" panose="020B0604020202020204" pitchFamily="34" charset="0"/>
                        </a:rPr>
                        <a:t>poprzednio pracujący:</a:t>
                      </a:r>
                    </a:p>
                  </a:txBody>
                  <a:tcPr/>
                </a:tc>
                <a:tc>
                  <a:txBody>
                    <a:bodyPr/>
                    <a:lstStyle/>
                    <a:p>
                      <a:endParaRPr lang="pl-PL" b="1" dirty="0">
                        <a:latin typeface="Arial" panose="020B0604020202020204" pitchFamily="34" charset="0"/>
                        <a:cs typeface="Arial" panose="020B0604020202020204" pitchFamily="34" charset="0"/>
                      </a:endParaRPr>
                    </a:p>
                    <a:p>
                      <a:r>
                        <a:rPr lang="pl-PL" sz="1500" b="0" dirty="0">
                          <a:latin typeface="Arial" panose="020B0604020202020204" pitchFamily="34" charset="0"/>
                          <a:cs typeface="Arial" panose="020B0604020202020204" pitchFamily="34" charset="0"/>
                        </a:rPr>
                        <a:t>do 30 roku życia:</a:t>
                      </a:r>
                    </a:p>
                  </a:txBody>
                  <a:tcPr/>
                </a:tc>
                <a:extLst>
                  <a:ext uri="{0D108BD9-81ED-4DB2-BD59-A6C34878D82A}">
                    <a16:rowId xmlns:a16="http://schemas.microsoft.com/office/drawing/2014/main" val="3353633991"/>
                  </a:ext>
                </a:extLst>
              </a:tr>
              <a:tr h="455163">
                <a:tc>
                  <a:txBody>
                    <a:bodyPr/>
                    <a:lstStyle/>
                    <a:p>
                      <a:r>
                        <a:rPr lang="pl-PL" sz="2400" b="1" dirty="0">
                          <a:latin typeface="Arial" panose="020B0604020202020204" pitchFamily="34" charset="0"/>
                          <a:cs typeface="Arial" panose="020B0604020202020204" pitchFamily="34" charset="0"/>
                        </a:rPr>
                        <a:t>184</a:t>
                      </a:r>
                    </a:p>
                    <a:p>
                      <a:r>
                        <a:rPr lang="pl-PL" sz="1400" b="0" dirty="0">
                          <a:latin typeface="Arial" panose="020B0604020202020204" pitchFamily="34" charset="0"/>
                          <a:cs typeface="Arial" panose="020B0604020202020204" pitchFamily="34" charset="0"/>
                        </a:rPr>
                        <a:t>spadek o 19,7% m/m</a:t>
                      </a:r>
                    </a:p>
                    <a:p>
                      <a:r>
                        <a:rPr lang="pl-PL" sz="1400" b="0" dirty="0">
                          <a:latin typeface="Arial" panose="020B0604020202020204" pitchFamily="34" charset="0"/>
                          <a:cs typeface="Arial" panose="020B0604020202020204" pitchFamily="34" charset="0"/>
                        </a:rPr>
                        <a:t>wzrost o 5,1% r/r</a:t>
                      </a:r>
                    </a:p>
                  </a:txBody>
                  <a:tcPr/>
                </a:tc>
                <a:tc>
                  <a:txBody>
                    <a:bodyPr/>
                    <a:lstStyle/>
                    <a:p>
                      <a:r>
                        <a:rPr lang="pl-PL" sz="2400" b="1" dirty="0">
                          <a:latin typeface="Arial" panose="020B0604020202020204" pitchFamily="34" charset="0"/>
                          <a:cs typeface="Arial" panose="020B0604020202020204" pitchFamily="34" charset="0"/>
                        </a:rPr>
                        <a:t>91,8%</a:t>
                      </a:r>
                    </a:p>
                    <a:p>
                      <a:r>
                        <a:rPr lang="pl-PL" sz="1400" b="0" dirty="0">
                          <a:latin typeface="Arial" panose="020B0604020202020204" pitchFamily="34" charset="0"/>
                          <a:cs typeface="Arial" panose="020B0604020202020204" pitchFamily="34" charset="0"/>
                        </a:rPr>
                        <a:t>169 osób</a:t>
                      </a:r>
                    </a:p>
                  </a:txBody>
                  <a:tcPr/>
                </a:tc>
                <a:tc>
                  <a:txBody>
                    <a:bodyPr/>
                    <a:lstStyle/>
                    <a:p>
                      <a:r>
                        <a:rPr lang="pl-PL" sz="2400" b="1" dirty="0">
                          <a:latin typeface="Arial" panose="020B0604020202020204" pitchFamily="34" charset="0"/>
                          <a:cs typeface="Arial" panose="020B0604020202020204" pitchFamily="34" charset="0"/>
                        </a:rPr>
                        <a:t>45,1%</a:t>
                      </a:r>
                    </a:p>
                    <a:p>
                      <a:r>
                        <a:rPr lang="pl-PL" sz="1400" b="0" dirty="0">
                          <a:latin typeface="Arial" panose="020B0604020202020204" pitchFamily="34" charset="0"/>
                          <a:cs typeface="Arial" panose="020B0604020202020204" pitchFamily="34" charset="0"/>
                        </a:rPr>
                        <a:t>83 osoby</a:t>
                      </a:r>
                    </a:p>
                  </a:txBody>
                  <a:tcPr/>
                </a:tc>
                <a:extLst>
                  <a:ext uri="{0D108BD9-81ED-4DB2-BD59-A6C34878D82A}">
                    <a16:rowId xmlns:a16="http://schemas.microsoft.com/office/drawing/2014/main" val="1882775854"/>
                  </a:ext>
                </a:extLst>
              </a:tr>
              <a:tr h="279094">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46461723"/>
                  </a:ext>
                </a:extLst>
              </a:tr>
              <a:tr h="279094">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641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b="1" dirty="0">
                          <a:latin typeface="Arial" panose="020B0604020202020204" pitchFamily="34" charset="0"/>
                          <a:cs typeface="Arial" panose="020B0604020202020204" pitchFamily="34" charset="0"/>
                        </a:rPr>
                        <a:t>Odpływ bezrobotnych</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301</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b="0" dirty="0">
                          <a:latin typeface="Arial" panose="020B0604020202020204" pitchFamily="34" charset="0"/>
                          <a:cs typeface="Arial" panose="020B0604020202020204" pitchFamily="34" charset="0"/>
                        </a:rPr>
                        <a:t>spadek o 14,5 m/m</a:t>
                      </a:r>
                    </a:p>
                    <a:p>
                      <a:r>
                        <a:rPr lang="pl-PL" sz="1400" dirty="0">
                          <a:latin typeface="Arial" panose="020B0604020202020204" pitchFamily="34" charset="0"/>
                          <a:cs typeface="Arial" panose="020B0604020202020204" pitchFamily="34" charset="0"/>
                        </a:rPr>
                        <a:t>spadek o 5,3% r/r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l-PL" sz="1400"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b="0" dirty="0">
                          <a:latin typeface="Arial" panose="020B0604020202020204" pitchFamily="34" charset="0"/>
                          <a:cs typeface="Arial" panose="020B0604020202020204" pitchFamily="34" charset="0"/>
                        </a:rPr>
                        <a:t>podjęcia pracy:</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56,8%</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b="0" dirty="0">
                          <a:latin typeface="Arial" panose="020B0604020202020204" pitchFamily="34" charset="0"/>
                          <a:cs typeface="Arial" panose="020B0604020202020204" pitchFamily="34" charset="0"/>
                        </a:rPr>
                        <a:t>spadek o 39 osób m/m</a:t>
                      </a:r>
                    </a:p>
                    <a:p>
                      <a:r>
                        <a:rPr lang="pl-PL" sz="1400" b="0" dirty="0">
                          <a:latin typeface="Arial" panose="020B0604020202020204" pitchFamily="34" charset="0"/>
                          <a:cs typeface="Arial" panose="020B0604020202020204" pitchFamily="34" charset="0"/>
                        </a:rPr>
                        <a:t>spadek o 12 osób r/r</a:t>
                      </a:r>
                      <a:endParaRPr lang="pl-PL"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l-PL" sz="14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latin typeface="Arial" panose="020B0604020202020204" pitchFamily="34" charset="0"/>
                          <a:cs typeface="Arial" panose="020B0604020202020204" pitchFamily="34" charset="0"/>
                        </a:rPr>
                        <a:t>pracy subsydiowanej:</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18,3%</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latin typeface="Arial" panose="020B0604020202020204" pitchFamily="34" charset="0"/>
                          <a:cs typeface="Arial" panose="020B0604020202020204" pitchFamily="34" charset="0"/>
                        </a:rPr>
                        <a:t>spadek o 14 osób m/m</a:t>
                      </a:r>
                    </a:p>
                    <a:p>
                      <a:r>
                        <a:rPr lang="pl-PL" sz="1400" dirty="0">
                          <a:latin typeface="Arial" panose="020B0604020202020204" pitchFamily="34" charset="0"/>
                          <a:cs typeface="Arial" panose="020B0604020202020204" pitchFamily="34" charset="0"/>
                        </a:rPr>
                        <a:t>spadek o 8 osób r/r</a:t>
                      </a:r>
                    </a:p>
                  </a:txBody>
                  <a:tcPr/>
                </a:tc>
                <a:extLst>
                  <a:ext uri="{0D108BD9-81ED-4DB2-BD59-A6C34878D82A}">
                    <a16:rowId xmlns:a16="http://schemas.microsoft.com/office/drawing/2014/main" val="200394238"/>
                  </a:ext>
                </a:extLst>
              </a:tr>
              <a:tr h="364131">
                <a:tc>
                  <a:txBody>
                    <a:bodyPr/>
                    <a:lstStyle/>
                    <a:p>
                      <a:endParaRPr lang="pl-PL" sz="1400" dirty="0"/>
                    </a:p>
                  </a:txBody>
                  <a:tcPr/>
                </a:tc>
                <a:tc>
                  <a:txBody>
                    <a:bodyPr/>
                    <a:lstStyle/>
                    <a:p>
                      <a:endParaRPr lang="pl-PL" sz="1400" dirty="0"/>
                    </a:p>
                  </a:txBody>
                  <a:tcPr/>
                </a:tc>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31" name="Wykres 30">
            <a:extLst>
              <a:ext uri="{FF2B5EF4-FFF2-40B4-BE49-F238E27FC236}">
                <a16:creationId xmlns:a16="http://schemas.microsoft.com/office/drawing/2014/main" id="{68F032E5-CC38-80D1-B2E7-72C71D051785}"/>
              </a:ext>
            </a:extLst>
          </p:cNvPr>
          <p:cNvGraphicFramePr/>
          <p:nvPr>
            <p:extLst>
              <p:ext uri="{D42A27DB-BD31-4B8C-83A1-F6EECF244321}">
                <p14:modId xmlns:p14="http://schemas.microsoft.com/office/powerpoint/2010/main" val="3020522443"/>
              </p:ext>
            </p:extLst>
          </p:nvPr>
        </p:nvGraphicFramePr>
        <p:xfrm>
          <a:off x="7129537" y="1152444"/>
          <a:ext cx="4885679" cy="5313047"/>
        </p:xfrm>
        <a:graphic>
          <a:graphicData uri="http://schemas.openxmlformats.org/drawingml/2006/chart">
            <c:chart xmlns:c="http://schemas.openxmlformats.org/drawingml/2006/chart" xmlns:r="http://schemas.openxmlformats.org/officeDocument/2006/relationships" r:id="rId3"/>
          </a:graphicData>
        </a:graphic>
      </p:graphicFrame>
      <p:sp>
        <p:nvSpPr>
          <p:cNvPr id="3" name="Prostokąt 3">
            <a:extLst>
              <a:ext uri="{FF2B5EF4-FFF2-40B4-BE49-F238E27FC236}">
                <a16:creationId xmlns:a16="http://schemas.microsoft.com/office/drawing/2014/main" id="{8C2D2F18-5BBF-EA46-5AC0-1706D077971B}"/>
              </a:ext>
            </a:extLst>
          </p:cNvPr>
          <p:cNvSpPr>
            <a:spLocks noChangeArrowheads="1"/>
          </p:cNvSpPr>
          <p:nvPr/>
        </p:nvSpPr>
        <p:spPr bwMode="auto">
          <a:xfrm>
            <a:off x="500062" y="635540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grpSp>
        <p:nvGrpSpPr>
          <p:cNvPr id="7" name="Group 29">
            <a:extLst>
              <a:ext uri="{FF2B5EF4-FFF2-40B4-BE49-F238E27FC236}">
                <a16:creationId xmlns:a16="http://schemas.microsoft.com/office/drawing/2014/main" id="{27C50FE8-4DD1-160C-99DA-32DD46F1A450}"/>
              </a:ext>
            </a:extLst>
          </p:cNvPr>
          <p:cNvGrpSpPr/>
          <p:nvPr/>
        </p:nvGrpSpPr>
        <p:grpSpPr>
          <a:xfrm>
            <a:off x="0" y="-7633"/>
            <a:ext cx="12192000" cy="1024283"/>
            <a:chOff x="0" y="0"/>
            <a:chExt cx="4574327" cy="406438"/>
          </a:xfrm>
          <a:solidFill>
            <a:schemeClr val="accent4">
              <a:lumMod val="60000"/>
              <a:lumOff val="40000"/>
            </a:schemeClr>
          </a:solidFill>
        </p:grpSpPr>
        <p:sp>
          <p:nvSpPr>
            <p:cNvPr id="8" name="Freeform 30">
              <a:extLst>
                <a:ext uri="{FF2B5EF4-FFF2-40B4-BE49-F238E27FC236}">
                  <a16:creationId xmlns:a16="http://schemas.microsoft.com/office/drawing/2014/main" id="{5D8D3958-62E9-A9B1-1484-B63A924A474A}"/>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9" name="TextBox 31">
              <a:extLst>
                <a:ext uri="{FF2B5EF4-FFF2-40B4-BE49-F238E27FC236}">
                  <a16:creationId xmlns:a16="http://schemas.microsoft.com/office/drawing/2014/main" id="{D73A567E-2C89-209E-E37B-8ECE8FCC102D}"/>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0" name="TextBox 36">
            <a:extLst>
              <a:ext uri="{FF2B5EF4-FFF2-40B4-BE49-F238E27FC236}">
                <a16:creationId xmlns:a16="http://schemas.microsoft.com/office/drawing/2014/main" id="{6FE4D697-4ABC-68EC-3D89-E79DEC83BBD5}"/>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NAPŁYW I ODPŁYW</a:t>
            </a:r>
            <a:endParaRPr lang="en-US" sz="4999" b="1" spc="99" dirty="0">
              <a:solidFill>
                <a:prstClr val="black"/>
              </a:solidFill>
              <a:latin typeface="Garet Bold"/>
              <a:ea typeface="Garet Bold"/>
              <a:cs typeface="Garet Bold"/>
              <a:sym typeface="Garet Bold"/>
            </a:endParaRPr>
          </a:p>
        </p:txBody>
      </p:sp>
      <p:sp>
        <p:nvSpPr>
          <p:cNvPr id="11" name="TextBox 43">
            <a:extLst>
              <a:ext uri="{FF2B5EF4-FFF2-40B4-BE49-F238E27FC236}">
                <a16:creationId xmlns:a16="http://schemas.microsoft.com/office/drawing/2014/main" id="{BCDF4F6B-6875-ECE4-9141-485372C7822A}"/>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
        <p:nvSpPr>
          <p:cNvPr id="2" name="Prostokąt 3">
            <a:extLst>
              <a:ext uri="{FF2B5EF4-FFF2-40B4-BE49-F238E27FC236}">
                <a16:creationId xmlns:a16="http://schemas.microsoft.com/office/drawing/2014/main" id="{CBE2360D-5172-6871-71AC-37AB05E59FC2}"/>
              </a:ext>
            </a:extLst>
          </p:cNvPr>
          <p:cNvSpPr>
            <a:spLocks noChangeArrowheads="1"/>
          </p:cNvSpPr>
          <p:nvPr/>
        </p:nvSpPr>
        <p:spPr bwMode="auto">
          <a:xfrm>
            <a:off x="431247" y="5095137"/>
            <a:ext cx="6279429"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400" dirty="0">
                <a:latin typeface="Arial" panose="020B0604020202020204" pitchFamily="34" charset="0"/>
                <a:cs typeface="Arial" panose="020B0604020202020204" pitchFamily="34" charset="0"/>
              </a:rPr>
              <a:t>W kwietniu 2025 roku w urzędzie pracy zarejestrowano 184 nowych bezrobotnych, tj. o 45 osób mniej niż w marcu i o 9 osób więcej niż w kwietniu 2024 roku. Wśród nowo zarejestrowanych 84,2% stanowili bezrobotni powracający do ewidencji urzędów pracy. W tym samym czasie wyrejestrowano 301 osób (z czego 43,2% stanowiły kobiety)</a:t>
            </a:r>
          </a:p>
        </p:txBody>
      </p:sp>
    </p:spTree>
    <p:extLst>
      <p:ext uri="{BB962C8B-B14F-4D97-AF65-F5344CB8AC3E}">
        <p14:creationId xmlns:p14="http://schemas.microsoft.com/office/powerpoint/2010/main" val="3596171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846F9-0E9E-CF6F-37BE-1A2A058E99C7}"/>
            </a:ext>
          </a:extLst>
        </p:cNvPr>
        <p:cNvGrpSpPr/>
        <p:nvPr/>
      </p:nvGrpSpPr>
      <p:grpSpPr>
        <a:xfrm>
          <a:off x="0" y="0"/>
          <a:ext cx="0" cy="0"/>
          <a:chOff x="0" y="0"/>
          <a:chExt cx="0" cy="0"/>
        </a:xfrm>
      </p:grpSpPr>
      <p:graphicFrame>
        <p:nvGraphicFramePr>
          <p:cNvPr id="3" name="Tabela 2">
            <a:extLst>
              <a:ext uri="{FF2B5EF4-FFF2-40B4-BE49-F238E27FC236}">
                <a16:creationId xmlns:a16="http://schemas.microsoft.com/office/drawing/2014/main" id="{7827C6D6-BCC4-B9F7-85A6-96AAB3BCF535}"/>
              </a:ext>
            </a:extLst>
          </p:cNvPr>
          <p:cNvGraphicFramePr>
            <a:graphicFrameLocks noGrp="1"/>
          </p:cNvGraphicFramePr>
          <p:nvPr>
            <p:extLst>
              <p:ext uri="{D42A27DB-BD31-4B8C-83A1-F6EECF244321}">
                <p14:modId xmlns:p14="http://schemas.microsoft.com/office/powerpoint/2010/main" val="2411060592"/>
              </p:ext>
            </p:extLst>
          </p:nvPr>
        </p:nvGraphicFramePr>
        <p:xfrm>
          <a:off x="500061" y="3253105"/>
          <a:ext cx="5529251" cy="2988702"/>
        </p:xfrm>
        <a:graphic>
          <a:graphicData uri="http://schemas.openxmlformats.org/drawingml/2006/table">
            <a:tbl>
              <a:tblPr firstRow="1" bandRow="1">
                <a:tableStyleId>{17292A2E-F333-43FB-9621-5CBBE7FDCDCB}</a:tableStyleId>
              </a:tblPr>
              <a:tblGrid>
                <a:gridCol w="1642775">
                  <a:extLst>
                    <a:ext uri="{9D8B030D-6E8A-4147-A177-3AD203B41FA5}">
                      <a16:colId xmlns:a16="http://schemas.microsoft.com/office/drawing/2014/main" val="2801346397"/>
                    </a:ext>
                  </a:extLst>
                </a:gridCol>
                <a:gridCol w="1551709">
                  <a:extLst>
                    <a:ext uri="{9D8B030D-6E8A-4147-A177-3AD203B41FA5}">
                      <a16:colId xmlns:a16="http://schemas.microsoft.com/office/drawing/2014/main" val="108558992"/>
                    </a:ext>
                  </a:extLst>
                </a:gridCol>
                <a:gridCol w="1006764">
                  <a:extLst>
                    <a:ext uri="{9D8B030D-6E8A-4147-A177-3AD203B41FA5}">
                      <a16:colId xmlns:a16="http://schemas.microsoft.com/office/drawing/2014/main" val="2122169954"/>
                    </a:ext>
                  </a:extLst>
                </a:gridCol>
                <a:gridCol w="1328003">
                  <a:extLst>
                    <a:ext uri="{9D8B030D-6E8A-4147-A177-3AD203B41FA5}">
                      <a16:colId xmlns:a16="http://schemas.microsoft.com/office/drawing/2014/main" val="823165125"/>
                    </a:ext>
                  </a:extLst>
                </a:gridCol>
              </a:tblGrid>
              <a:tr h="398898">
                <a:tc>
                  <a:txBody>
                    <a:bodyPr/>
                    <a:lstStyle/>
                    <a:p>
                      <a:r>
                        <a:rPr lang="pl-PL" sz="1200" b="1" dirty="0"/>
                        <a:t>Wyszczególnienie</a:t>
                      </a:r>
                    </a:p>
                  </a:txBody>
                  <a:tcPr/>
                </a:tc>
                <a:tc>
                  <a:txBody>
                    <a:bodyPr/>
                    <a:lstStyle/>
                    <a:p>
                      <a:pPr algn="ctr"/>
                      <a:r>
                        <a:rPr lang="pl-PL" sz="1200" b="1" dirty="0"/>
                        <a:t>Ludność</a:t>
                      </a:r>
                    </a:p>
                    <a:p>
                      <a:pPr algn="ctr"/>
                      <a:r>
                        <a:rPr lang="pl-PL" sz="1000" b="1" dirty="0"/>
                        <a:t>(na dzień 31.12.2025)</a:t>
                      </a:r>
                    </a:p>
                  </a:txBody>
                  <a:tcPr/>
                </a:tc>
                <a:tc>
                  <a:txBody>
                    <a:bodyPr/>
                    <a:lstStyle/>
                    <a:p>
                      <a:pPr algn="ctr"/>
                      <a:r>
                        <a:rPr lang="pl-PL" sz="1200" b="1" dirty="0"/>
                        <a:t>w % </a:t>
                      </a:r>
                      <a:br>
                        <a:rPr lang="pl-PL" sz="1200" b="1" dirty="0"/>
                      </a:br>
                      <a:r>
                        <a:rPr lang="pl-PL" sz="1200" b="1" dirty="0"/>
                        <a:t>do ogółu</a:t>
                      </a:r>
                    </a:p>
                  </a:txBody>
                  <a:tcPr/>
                </a:tc>
                <a:tc>
                  <a:txBody>
                    <a:bodyPr/>
                    <a:lstStyle/>
                    <a:p>
                      <a:pPr algn="ctr"/>
                      <a:r>
                        <a:rPr lang="pl-PL" sz="1200" b="1" dirty="0"/>
                        <a:t>12-2024/12-2023</a:t>
                      </a:r>
                    </a:p>
                  </a:txBody>
                  <a:tcPr/>
                </a:tc>
                <a:extLst>
                  <a:ext uri="{0D108BD9-81ED-4DB2-BD59-A6C34878D82A}">
                    <a16:rowId xmlns:a16="http://schemas.microsoft.com/office/drawing/2014/main" val="2626815257"/>
                  </a:ext>
                </a:extLst>
              </a:tr>
              <a:tr h="295957">
                <a:tc>
                  <a:txBody>
                    <a:bodyPr/>
                    <a:lstStyle/>
                    <a:p>
                      <a:r>
                        <a:rPr lang="pl-PL" sz="1200" b="1" dirty="0"/>
                        <a:t>Bolesław</a:t>
                      </a:r>
                    </a:p>
                  </a:txBody>
                  <a:tcPr/>
                </a:tc>
                <a:tc>
                  <a:txBody>
                    <a:bodyPr/>
                    <a:lstStyle/>
                    <a:p>
                      <a:pPr algn="ctr"/>
                      <a:r>
                        <a:rPr lang="pl-PL" sz="1200" b="1" dirty="0"/>
                        <a:t>2628</a:t>
                      </a:r>
                    </a:p>
                  </a:txBody>
                  <a:tcPr/>
                </a:tc>
                <a:tc>
                  <a:txBody>
                    <a:bodyPr/>
                    <a:lstStyle/>
                    <a:p>
                      <a:pPr algn="ctr"/>
                      <a:r>
                        <a:rPr lang="pl-PL" sz="1200" dirty="0"/>
                        <a:t>4,6</a:t>
                      </a:r>
                    </a:p>
                  </a:txBody>
                  <a:tcPr/>
                </a:tc>
                <a:tc>
                  <a:txBody>
                    <a:bodyPr/>
                    <a:lstStyle/>
                    <a:p>
                      <a:pPr algn="ctr"/>
                      <a:r>
                        <a:rPr lang="pl-PL" sz="1200" dirty="0"/>
                        <a:t> 0,0%</a:t>
                      </a:r>
                    </a:p>
                  </a:txBody>
                  <a:tcPr/>
                </a:tc>
                <a:extLst>
                  <a:ext uri="{0D108BD9-81ED-4DB2-BD59-A6C34878D82A}">
                    <a16:rowId xmlns:a16="http://schemas.microsoft.com/office/drawing/2014/main" val="3233712790"/>
                  </a:ext>
                </a:extLst>
              </a:tr>
              <a:tr h="558457">
                <a:tc>
                  <a:txBody>
                    <a:bodyPr/>
                    <a:lstStyle/>
                    <a:p>
                      <a:r>
                        <a:rPr lang="pl-PL" sz="1200" b="1" dirty="0"/>
                        <a:t>Dąbrowa Tarnowska – miasto i gmina</a:t>
                      </a:r>
                    </a:p>
                  </a:txBody>
                  <a:tcPr/>
                </a:tc>
                <a:tc>
                  <a:txBody>
                    <a:bodyPr/>
                    <a:lstStyle/>
                    <a:p>
                      <a:pPr algn="ctr"/>
                      <a:r>
                        <a:rPr lang="pl-PL" sz="1200" b="1" dirty="0"/>
                        <a:t>20869</a:t>
                      </a:r>
                    </a:p>
                  </a:txBody>
                  <a:tcPr/>
                </a:tc>
                <a:tc>
                  <a:txBody>
                    <a:bodyPr/>
                    <a:lstStyle/>
                    <a:p>
                      <a:pPr algn="ctr"/>
                      <a:r>
                        <a:rPr lang="pl-PL" sz="1200" dirty="0"/>
                        <a:t>36,5</a:t>
                      </a:r>
                    </a:p>
                  </a:txBody>
                  <a:tcPr/>
                </a:tc>
                <a:tc>
                  <a:txBody>
                    <a:bodyPr/>
                    <a:lstStyle/>
                    <a:p>
                      <a:pPr algn="ctr"/>
                      <a:r>
                        <a:rPr lang="pl-PL" sz="1200" dirty="0"/>
                        <a:t>- 0,03%</a:t>
                      </a:r>
                    </a:p>
                  </a:txBody>
                  <a:tcPr/>
                </a:tc>
                <a:extLst>
                  <a:ext uri="{0D108BD9-81ED-4DB2-BD59-A6C34878D82A}">
                    <a16:rowId xmlns:a16="http://schemas.microsoft.com/office/drawing/2014/main" val="1637036350"/>
                  </a:ext>
                </a:extLst>
              </a:tr>
              <a:tr h="295957">
                <a:tc>
                  <a:txBody>
                    <a:bodyPr/>
                    <a:lstStyle/>
                    <a:p>
                      <a:r>
                        <a:rPr lang="pl-PL" sz="1200" b="1" dirty="0"/>
                        <a:t>Gręboszów</a:t>
                      </a:r>
                    </a:p>
                  </a:txBody>
                  <a:tcPr/>
                </a:tc>
                <a:tc>
                  <a:txBody>
                    <a:bodyPr/>
                    <a:lstStyle/>
                    <a:p>
                      <a:pPr algn="ctr"/>
                      <a:r>
                        <a:rPr lang="pl-PL" sz="1200" b="1" dirty="0"/>
                        <a:t>3138</a:t>
                      </a:r>
                    </a:p>
                  </a:txBody>
                  <a:tcPr/>
                </a:tc>
                <a:tc>
                  <a:txBody>
                    <a:bodyPr/>
                    <a:lstStyle/>
                    <a:p>
                      <a:pPr algn="ctr"/>
                      <a:r>
                        <a:rPr lang="pl-PL" sz="1200" dirty="0"/>
                        <a:t>5,5</a:t>
                      </a:r>
                    </a:p>
                  </a:txBody>
                  <a:tcPr/>
                </a:tc>
                <a:tc>
                  <a:txBody>
                    <a:bodyPr/>
                    <a:lstStyle/>
                    <a:p>
                      <a:pPr algn="ctr"/>
                      <a:r>
                        <a:rPr lang="pl-PL" sz="1200" dirty="0"/>
                        <a:t>- 0,08%</a:t>
                      </a:r>
                    </a:p>
                  </a:txBody>
                  <a:tcPr/>
                </a:tc>
                <a:extLst>
                  <a:ext uri="{0D108BD9-81ED-4DB2-BD59-A6C34878D82A}">
                    <a16:rowId xmlns:a16="http://schemas.microsoft.com/office/drawing/2014/main" val="1264478802"/>
                  </a:ext>
                </a:extLst>
              </a:tr>
              <a:tr h="295957">
                <a:tc>
                  <a:txBody>
                    <a:bodyPr/>
                    <a:lstStyle/>
                    <a:p>
                      <a:r>
                        <a:rPr lang="pl-PL" sz="1200" b="1" dirty="0"/>
                        <a:t>Mędrzechów</a:t>
                      </a:r>
                    </a:p>
                  </a:txBody>
                  <a:tcPr/>
                </a:tc>
                <a:tc>
                  <a:txBody>
                    <a:bodyPr/>
                    <a:lstStyle/>
                    <a:p>
                      <a:pPr algn="ctr"/>
                      <a:r>
                        <a:rPr lang="pl-PL" sz="1200" b="1" dirty="0"/>
                        <a:t>3249</a:t>
                      </a:r>
                    </a:p>
                  </a:txBody>
                  <a:tcPr/>
                </a:tc>
                <a:tc>
                  <a:txBody>
                    <a:bodyPr/>
                    <a:lstStyle/>
                    <a:p>
                      <a:pPr algn="ctr"/>
                      <a:r>
                        <a:rPr lang="pl-PL" sz="1200" dirty="0"/>
                        <a:t>5,7</a:t>
                      </a:r>
                    </a:p>
                  </a:txBody>
                  <a:tcPr/>
                </a:tc>
                <a:tc>
                  <a:txBody>
                    <a:bodyPr/>
                    <a:lstStyle/>
                    <a:p>
                      <a:pPr algn="ctr"/>
                      <a:r>
                        <a:rPr lang="pl-PL" sz="1200" dirty="0"/>
                        <a:t>- 1,1%</a:t>
                      </a:r>
                    </a:p>
                  </a:txBody>
                  <a:tcPr/>
                </a:tc>
                <a:extLst>
                  <a:ext uri="{0D108BD9-81ED-4DB2-BD59-A6C34878D82A}">
                    <a16:rowId xmlns:a16="http://schemas.microsoft.com/office/drawing/2014/main" val="2890859862"/>
                  </a:ext>
                </a:extLst>
              </a:tr>
              <a:tr h="295957">
                <a:tc>
                  <a:txBody>
                    <a:bodyPr/>
                    <a:lstStyle/>
                    <a:p>
                      <a:r>
                        <a:rPr lang="pl-PL" sz="1200" b="1" dirty="0"/>
                        <a:t>Olesno</a:t>
                      </a:r>
                    </a:p>
                  </a:txBody>
                  <a:tcPr/>
                </a:tc>
                <a:tc>
                  <a:txBody>
                    <a:bodyPr/>
                    <a:lstStyle/>
                    <a:p>
                      <a:pPr algn="ctr"/>
                      <a:r>
                        <a:rPr lang="pl-PL" sz="1200" b="1" dirty="0"/>
                        <a:t>7618</a:t>
                      </a:r>
                    </a:p>
                  </a:txBody>
                  <a:tcPr/>
                </a:tc>
                <a:tc>
                  <a:txBody>
                    <a:bodyPr/>
                    <a:lstStyle/>
                    <a:p>
                      <a:pPr algn="ctr"/>
                      <a:r>
                        <a:rPr lang="pl-PL" sz="1200" dirty="0"/>
                        <a:t>13,3</a:t>
                      </a:r>
                    </a:p>
                  </a:txBody>
                  <a:tcPr/>
                </a:tc>
                <a:tc>
                  <a:txBody>
                    <a:bodyPr/>
                    <a:lstStyle/>
                    <a:p>
                      <a:pPr algn="ctr"/>
                      <a:r>
                        <a:rPr lang="pl-PL" sz="1200" dirty="0"/>
                        <a:t>- 0,2%</a:t>
                      </a:r>
                    </a:p>
                  </a:txBody>
                  <a:tcPr/>
                </a:tc>
                <a:extLst>
                  <a:ext uri="{0D108BD9-81ED-4DB2-BD59-A6C34878D82A}">
                    <a16:rowId xmlns:a16="http://schemas.microsoft.com/office/drawing/2014/main" val="1816906600"/>
                  </a:ext>
                </a:extLst>
              </a:tr>
              <a:tr h="295957">
                <a:tc>
                  <a:txBody>
                    <a:bodyPr/>
                    <a:lstStyle/>
                    <a:p>
                      <a:r>
                        <a:rPr lang="pl-PL" sz="1200" b="1" dirty="0"/>
                        <a:t>Radgoszcz</a:t>
                      </a:r>
                    </a:p>
                  </a:txBody>
                  <a:tcPr/>
                </a:tc>
                <a:tc>
                  <a:txBody>
                    <a:bodyPr/>
                    <a:lstStyle/>
                    <a:p>
                      <a:pPr algn="ctr"/>
                      <a:r>
                        <a:rPr lang="pl-PL" sz="1200" b="1" dirty="0"/>
                        <a:t>7388</a:t>
                      </a:r>
                    </a:p>
                  </a:txBody>
                  <a:tcPr/>
                </a:tc>
                <a:tc>
                  <a:txBody>
                    <a:bodyPr/>
                    <a:lstStyle/>
                    <a:p>
                      <a:pPr algn="ctr"/>
                      <a:r>
                        <a:rPr lang="pl-PL" sz="1200" dirty="0"/>
                        <a:t>12,9</a:t>
                      </a:r>
                    </a:p>
                  </a:txBody>
                  <a:tcPr/>
                </a:tc>
                <a:tc>
                  <a:txBody>
                    <a:bodyPr/>
                    <a:lstStyle/>
                    <a:p>
                      <a:pPr algn="ctr"/>
                      <a:r>
                        <a:rPr lang="pl-PL" sz="1200" dirty="0"/>
                        <a:t>- 1,0%</a:t>
                      </a:r>
                    </a:p>
                  </a:txBody>
                  <a:tcPr/>
                </a:tc>
                <a:extLst>
                  <a:ext uri="{0D108BD9-81ED-4DB2-BD59-A6C34878D82A}">
                    <a16:rowId xmlns:a16="http://schemas.microsoft.com/office/drawing/2014/main" val="4212339202"/>
                  </a:ext>
                </a:extLst>
              </a:tr>
              <a:tr h="493260">
                <a:tc>
                  <a:txBody>
                    <a:bodyPr/>
                    <a:lstStyle/>
                    <a:p>
                      <a:r>
                        <a:rPr lang="pl-PL" sz="1200" b="1" dirty="0"/>
                        <a:t>Szczucin – </a:t>
                      </a:r>
                      <a:br>
                        <a:rPr lang="pl-PL" sz="1200" b="1" dirty="0"/>
                      </a:br>
                      <a:r>
                        <a:rPr lang="pl-PL" sz="1200" b="1" dirty="0"/>
                        <a:t>miasto i gmina</a:t>
                      </a:r>
                    </a:p>
                  </a:txBody>
                  <a:tcPr/>
                </a:tc>
                <a:tc>
                  <a:txBody>
                    <a:bodyPr/>
                    <a:lstStyle/>
                    <a:p>
                      <a:pPr algn="ctr"/>
                      <a:r>
                        <a:rPr lang="pl-PL" sz="1200" b="1" dirty="0"/>
                        <a:t>12363</a:t>
                      </a:r>
                    </a:p>
                  </a:txBody>
                  <a:tcPr/>
                </a:tc>
                <a:tc>
                  <a:txBody>
                    <a:bodyPr/>
                    <a:lstStyle/>
                    <a:p>
                      <a:pPr algn="ctr"/>
                      <a:r>
                        <a:rPr lang="pl-PL" sz="1200" dirty="0"/>
                        <a:t>21,6</a:t>
                      </a:r>
                    </a:p>
                  </a:txBody>
                  <a:tcPr/>
                </a:tc>
                <a:tc>
                  <a:txBody>
                    <a:bodyPr/>
                    <a:lstStyle/>
                    <a:p>
                      <a:pPr algn="ctr"/>
                      <a:r>
                        <a:rPr lang="pl-PL" sz="1200" dirty="0"/>
                        <a:t>- 0,7%</a:t>
                      </a:r>
                    </a:p>
                  </a:txBody>
                  <a:tcPr/>
                </a:tc>
                <a:extLst>
                  <a:ext uri="{0D108BD9-81ED-4DB2-BD59-A6C34878D82A}">
                    <a16:rowId xmlns:a16="http://schemas.microsoft.com/office/drawing/2014/main" val="4183248909"/>
                  </a:ext>
                </a:extLst>
              </a:tr>
            </a:tbl>
          </a:graphicData>
        </a:graphic>
      </p:graphicFrame>
      <p:graphicFrame>
        <p:nvGraphicFramePr>
          <p:cNvPr id="6" name="Wykres 5">
            <a:extLst>
              <a:ext uri="{FF2B5EF4-FFF2-40B4-BE49-F238E27FC236}">
                <a16:creationId xmlns:a16="http://schemas.microsoft.com/office/drawing/2014/main" id="{AD6B3B5D-C9D3-D6A4-6C84-2A3DA17FCCB3}"/>
              </a:ext>
            </a:extLst>
          </p:cNvPr>
          <p:cNvGraphicFramePr/>
          <p:nvPr>
            <p:extLst>
              <p:ext uri="{D42A27DB-BD31-4B8C-83A1-F6EECF244321}">
                <p14:modId xmlns:p14="http://schemas.microsoft.com/office/powerpoint/2010/main" val="2740246047"/>
              </p:ext>
            </p:extLst>
          </p:nvPr>
        </p:nvGraphicFramePr>
        <p:xfrm>
          <a:off x="6775176" y="1933944"/>
          <a:ext cx="4197008" cy="4434241"/>
        </p:xfrm>
        <a:graphic>
          <a:graphicData uri="http://schemas.openxmlformats.org/drawingml/2006/chart">
            <c:chart xmlns:c="http://schemas.openxmlformats.org/drawingml/2006/chart" xmlns:r="http://schemas.openxmlformats.org/officeDocument/2006/relationships" r:id="rId2"/>
          </a:graphicData>
        </a:graphic>
      </p:graphicFrame>
      <p:sp>
        <p:nvSpPr>
          <p:cNvPr id="9" name="Prostokąt 3">
            <a:extLst>
              <a:ext uri="{FF2B5EF4-FFF2-40B4-BE49-F238E27FC236}">
                <a16:creationId xmlns:a16="http://schemas.microsoft.com/office/drawing/2014/main" id="{1B46C461-2A7A-0EB2-7362-1416B8FEFCA5}"/>
              </a:ext>
            </a:extLst>
          </p:cNvPr>
          <p:cNvSpPr>
            <a:spLocks noChangeArrowheads="1"/>
          </p:cNvSpPr>
          <p:nvPr/>
        </p:nvSpPr>
        <p:spPr bwMode="auto">
          <a:xfrm>
            <a:off x="435406" y="1869407"/>
            <a:ext cx="559390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600" dirty="0">
                <a:latin typeface="Arial" panose="020B0604020202020204" pitchFamily="34" charset="0"/>
                <a:cs typeface="Arial" panose="020B0604020202020204" pitchFamily="34" charset="0"/>
              </a:rPr>
              <a:t>Na dzień grudnia 2024 r. tylko w gminie Bolesław poziom ludności utrzymał się na takim samym poziomie w porównaniu do końca 2023 roku. Największy spadek ludności odnotowano w: gm. Mędrzechów (-1,1%) oraz gminie Radgoszcz (-1,%). </a:t>
            </a:r>
            <a:endParaRPr lang="pl-PL" altLang="pl-PL" sz="1600" dirty="0"/>
          </a:p>
        </p:txBody>
      </p:sp>
      <p:sp>
        <p:nvSpPr>
          <p:cNvPr id="4" name="Prostokąt 3">
            <a:extLst>
              <a:ext uri="{FF2B5EF4-FFF2-40B4-BE49-F238E27FC236}">
                <a16:creationId xmlns:a16="http://schemas.microsoft.com/office/drawing/2014/main" id="{C4D5F20C-D976-1C7A-3726-8226E750CF1D}"/>
              </a:ext>
            </a:extLst>
          </p:cNvPr>
          <p:cNvSpPr>
            <a:spLocks noChangeArrowheads="1"/>
          </p:cNvSpPr>
          <p:nvPr/>
        </p:nvSpPr>
        <p:spPr bwMode="auto">
          <a:xfrm>
            <a:off x="500062" y="6488702"/>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GUS, Bank danych lokalnych</a:t>
            </a:r>
          </a:p>
          <a:p>
            <a:pPr eaLnBrk="1" hangingPunct="1">
              <a:spcBef>
                <a:spcPct val="0"/>
              </a:spcBef>
              <a:buFontTx/>
              <a:buNone/>
            </a:pPr>
            <a:endParaRPr lang="pl-PL" altLang="pl-PL" sz="1800" dirty="0"/>
          </a:p>
        </p:txBody>
      </p:sp>
      <p:grpSp>
        <p:nvGrpSpPr>
          <p:cNvPr id="5" name="Group 29">
            <a:extLst>
              <a:ext uri="{FF2B5EF4-FFF2-40B4-BE49-F238E27FC236}">
                <a16:creationId xmlns:a16="http://schemas.microsoft.com/office/drawing/2014/main" id="{C1993E70-202C-AD25-0761-739A0FA4DE50}"/>
              </a:ext>
            </a:extLst>
          </p:cNvPr>
          <p:cNvGrpSpPr/>
          <p:nvPr/>
        </p:nvGrpSpPr>
        <p:grpSpPr>
          <a:xfrm>
            <a:off x="0" y="-7633"/>
            <a:ext cx="12192000" cy="1024283"/>
            <a:chOff x="0" y="0"/>
            <a:chExt cx="4574327" cy="406438"/>
          </a:xfrm>
          <a:solidFill>
            <a:schemeClr val="accent4">
              <a:lumMod val="60000"/>
              <a:lumOff val="40000"/>
            </a:schemeClr>
          </a:solidFill>
        </p:grpSpPr>
        <p:sp>
          <p:nvSpPr>
            <p:cNvPr id="7" name="Freeform 30">
              <a:extLst>
                <a:ext uri="{FF2B5EF4-FFF2-40B4-BE49-F238E27FC236}">
                  <a16:creationId xmlns:a16="http://schemas.microsoft.com/office/drawing/2014/main" id="{EE4B1A2C-BBC1-4B49-7F31-81014ADCFDDD}"/>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8" name="TextBox 31">
              <a:extLst>
                <a:ext uri="{FF2B5EF4-FFF2-40B4-BE49-F238E27FC236}">
                  <a16:creationId xmlns:a16="http://schemas.microsoft.com/office/drawing/2014/main" id="{CD3A40D0-F81A-181A-6437-96EBF6B96F0D}"/>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0" name="TextBox 36">
            <a:extLst>
              <a:ext uri="{FF2B5EF4-FFF2-40B4-BE49-F238E27FC236}">
                <a16:creationId xmlns:a16="http://schemas.microsoft.com/office/drawing/2014/main" id="{51E7DE47-6147-3693-11C5-6536DBAA5A00}"/>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DEMOGRAFIA</a:t>
            </a:r>
            <a:endParaRPr lang="en-US" sz="4999" b="1" spc="99" dirty="0">
              <a:solidFill>
                <a:prstClr val="black"/>
              </a:solidFill>
              <a:latin typeface="Garet Bold"/>
              <a:ea typeface="Garet Bold"/>
              <a:cs typeface="Garet Bold"/>
              <a:sym typeface="Garet Bold"/>
            </a:endParaRPr>
          </a:p>
        </p:txBody>
      </p:sp>
      <p:sp>
        <p:nvSpPr>
          <p:cNvPr id="2" name="Prostokąt 3">
            <a:extLst>
              <a:ext uri="{FF2B5EF4-FFF2-40B4-BE49-F238E27FC236}">
                <a16:creationId xmlns:a16="http://schemas.microsoft.com/office/drawing/2014/main" id="{16F1E1DD-D64E-D54A-112D-9E7687889D97}"/>
              </a:ext>
            </a:extLst>
          </p:cNvPr>
          <p:cNvSpPr>
            <a:spLocks noChangeArrowheads="1"/>
          </p:cNvSpPr>
          <p:nvPr/>
        </p:nvSpPr>
        <p:spPr bwMode="auto">
          <a:xfrm>
            <a:off x="435406" y="1212978"/>
            <a:ext cx="1123935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800" b="1" dirty="0">
                <a:latin typeface="Arial" panose="020B0604020202020204" pitchFamily="34" charset="0"/>
                <a:cs typeface="Arial" panose="020B0604020202020204" pitchFamily="34" charset="0"/>
              </a:rPr>
              <a:t>Na koniec 2024 roku liczba ludności w powiecie dąbrowskim wyniosła 57 253 osób i w porównaniu do końca 2023 roku zmniejszyła się o 297 osób. </a:t>
            </a:r>
            <a:br>
              <a:rPr lang="pl-PL" altLang="pl-PL" sz="1800" dirty="0">
                <a:latin typeface="Arial" panose="020B0604020202020204" pitchFamily="34" charset="0"/>
                <a:cs typeface="Arial" panose="020B0604020202020204" pitchFamily="34" charset="0"/>
              </a:rPr>
            </a:br>
            <a:endParaRPr lang="pl-PL" altLang="pl-PL" sz="1800" dirty="0"/>
          </a:p>
        </p:txBody>
      </p:sp>
    </p:spTree>
    <p:extLst>
      <p:ext uri="{BB962C8B-B14F-4D97-AF65-F5344CB8AC3E}">
        <p14:creationId xmlns:p14="http://schemas.microsoft.com/office/powerpoint/2010/main" val="2309937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D0D3B-F042-96D5-6602-F5DE0867CFE7}"/>
            </a:ext>
          </a:extLst>
        </p:cNvPr>
        <p:cNvGrpSpPr/>
        <p:nvPr/>
      </p:nvGrpSpPr>
      <p:grpSpPr>
        <a:xfrm>
          <a:off x="0" y="0"/>
          <a:ext cx="0" cy="0"/>
          <a:chOff x="0" y="0"/>
          <a:chExt cx="0" cy="0"/>
        </a:xfrm>
      </p:grpSpPr>
      <p:sp>
        <p:nvSpPr>
          <p:cNvPr id="2" name="Prostokąt 3">
            <a:extLst>
              <a:ext uri="{FF2B5EF4-FFF2-40B4-BE49-F238E27FC236}">
                <a16:creationId xmlns:a16="http://schemas.microsoft.com/office/drawing/2014/main" id="{C60A4939-06BC-DC37-75BF-C35EDC4B8CA4}"/>
              </a:ext>
            </a:extLst>
          </p:cNvPr>
          <p:cNvSpPr>
            <a:spLocks noChangeArrowheads="1"/>
          </p:cNvSpPr>
          <p:nvPr/>
        </p:nvSpPr>
        <p:spPr bwMode="auto">
          <a:xfrm>
            <a:off x="500064" y="1805920"/>
            <a:ext cx="11231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800" dirty="0">
                <a:latin typeface="Arial" panose="020B0604020202020204" pitchFamily="34" charset="0"/>
                <a:cs typeface="Arial" panose="020B0604020202020204" pitchFamily="34" charset="0"/>
              </a:rPr>
              <a:t>Na koniec kwietnia 2025 w rejestrze Regon było zarejestrowanych 4538 podmiotów gospodarczych </a:t>
            </a:r>
            <a:br>
              <a:rPr lang="pl-PL" altLang="pl-PL" sz="1800" dirty="0">
                <a:latin typeface="Arial" panose="020B0604020202020204" pitchFamily="34" charset="0"/>
                <a:cs typeface="Arial" panose="020B0604020202020204" pitchFamily="34" charset="0"/>
              </a:rPr>
            </a:br>
            <a:r>
              <a:rPr lang="pl-PL" altLang="pl-PL" sz="1800" dirty="0">
                <a:latin typeface="Arial" panose="020B0604020202020204" pitchFamily="34" charset="0"/>
                <a:cs typeface="Arial" panose="020B0604020202020204" pitchFamily="34" charset="0"/>
              </a:rPr>
              <a:t>z terenu powiatu dąbrowskiego. To o 22 podmioty więcej w porównaniu do poprzedniego miesiąca.  </a:t>
            </a:r>
          </a:p>
          <a:p>
            <a:pPr eaLnBrk="1" hangingPunct="1">
              <a:spcBef>
                <a:spcPct val="0"/>
              </a:spcBef>
              <a:buFontTx/>
              <a:buNone/>
            </a:pPr>
            <a:endParaRPr lang="pl-PL" altLang="pl-PL" sz="1800" dirty="0"/>
          </a:p>
        </p:txBody>
      </p:sp>
      <p:graphicFrame>
        <p:nvGraphicFramePr>
          <p:cNvPr id="5" name="Tabela 4">
            <a:extLst>
              <a:ext uri="{FF2B5EF4-FFF2-40B4-BE49-F238E27FC236}">
                <a16:creationId xmlns:a16="http://schemas.microsoft.com/office/drawing/2014/main" id="{FADC9BEC-48C0-02B1-5C7A-9B4A149315B6}"/>
              </a:ext>
            </a:extLst>
          </p:cNvPr>
          <p:cNvGraphicFramePr>
            <a:graphicFrameLocks noGrp="1"/>
          </p:cNvGraphicFramePr>
          <p:nvPr>
            <p:extLst>
              <p:ext uri="{D42A27DB-BD31-4B8C-83A1-F6EECF244321}">
                <p14:modId xmlns:p14="http://schemas.microsoft.com/office/powerpoint/2010/main" val="2379850417"/>
              </p:ext>
            </p:extLst>
          </p:nvPr>
        </p:nvGraphicFramePr>
        <p:xfrm>
          <a:off x="500062" y="3041373"/>
          <a:ext cx="6417057" cy="3351171"/>
        </p:xfrm>
        <a:graphic>
          <a:graphicData uri="http://schemas.openxmlformats.org/drawingml/2006/table">
            <a:tbl>
              <a:tblPr firstRow="1" bandRow="1">
                <a:tableStyleId>{2D5ABB26-0587-4C30-8999-92F81FD0307C}</a:tableStyleId>
              </a:tblPr>
              <a:tblGrid>
                <a:gridCol w="2139019">
                  <a:extLst>
                    <a:ext uri="{9D8B030D-6E8A-4147-A177-3AD203B41FA5}">
                      <a16:colId xmlns:a16="http://schemas.microsoft.com/office/drawing/2014/main" val="1983544473"/>
                    </a:ext>
                  </a:extLst>
                </a:gridCol>
                <a:gridCol w="2139019">
                  <a:extLst>
                    <a:ext uri="{9D8B030D-6E8A-4147-A177-3AD203B41FA5}">
                      <a16:colId xmlns:a16="http://schemas.microsoft.com/office/drawing/2014/main" val="3744003956"/>
                    </a:ext>
                  </a:extLst>
                </a:gridCol>
                <a:gridCol w="2139019">
                  <a:extLst>
                    <a:ext uri="{9D8B030D-6E8A-4147-A177-3AD203B41FA5}">
                      <a16:colId xmlns:a16="http://schemas.microsoft.com/office/drawing/2014/main" val="2925576540"/>
                    </a:ext>
                  </a:extLst>
                </a:gridCol>
              </a:tblGrid>
              <a:tr h="333739">
                <a:tc>
                  <a:txBody>
                    <a:bodyPr/>
                    <a:lstStyle/>
                    <a:p>
                      <a:r>
                        <a:rPr lang="pl-PL" sz="1600" b="1" dirty="0">
                          <a:latin typeface="Arial" panose="020B0604020202020204" pitchFamily="34" charset="0"/>
                          <a:cs typeface="Arial" panose="020B0604020202020204" pitchFamily="34" charset="0"/>
                        </a:rPr>
                        <a:t>Podmioty gospodarcze</a:t>
                      </a:r>
                    </a:p>
                  </a:txBody>
                  <a:tcPr/>
                </a:tc>
                <a:tc>
                  <a:txBody>
                    <a:bodyPr/>
                    <a:lstStyle/>
                    <a:p>
                      <a:r>
                        <a:rPr lang="pl-PL" sz="1600" b="1" dirty="0">
                          <a:latin typeface="Arial" panose="020B0604020202020204" pitchFamily="34" charset="0"/>
                          <a:cs typeface="Arial" panose="020B0604020202020204" pitchFamily="34" charset="0"/>
                        </a:rPr>
                        <a:t>w tym od 0-9</a:t>
                      </a:r>
                    </a:p>
                  </a:txBody>
                  <a:tcPr/>
                </a:tc>
                <a:tc>
                  <a:txBody>
                    <a:bodyPr/>
                    <a:lstStyle/>
                    <a:p>
                      <a:r>
                        <a:rPr lang="pl-PL" sz="1600" b="1" dirty="0">
                          <a:latin typeface="Arial" panose="020B0604020202020204" pitchFamily="34" charset="0"/>
                          <a:cs typeface="Arial" panose="020B0604020202020204" pitchFamily="34" charset="0"/>
                        </a:rPr>
                        <a:t>w tym osoby fizyczne</a:t>
                      </a:r>
                      <a:endParaRPr lang="pl-PL"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53633991"/>
                  </a:ext>
                </a:extLst>
              </a:tr>
              <a:tr h="455163">
                <a:tc>
                  <a:txBody>
                    <a:bodyPr/>
                    <a:lstStyle/>
                    <a:p>
                      <a:r>
                        <a:rPr lang="pl-PL" sz="2400" b="1" dirty="0">
                          <a:latin typeface="Arial" panose="020B0604020202020204" pitchFamily="34" charset="0"/>
                          <a:cs typeface="Arial" panose="020B0604020202020204" pitchFamily="34" charset="0"/>
                        </a:rPr>
                        <a:t>4538</a:t>
                      </a:r>
                    </a:p>
                    <a:p>
                      <a:r>
                        <a:rPr lang="pl-PL" sz="1400" b="0" dirty="0">
                          <a:latin typeface="Arial" panose="020B0604020202020204" pitchFamily="34" charset="0"/>
                          <a:cs typeface="Arial" panose="020B0604020202020204" pitchFamily="34" charset="0"/>
                        </a:rPr>
                        <a:t>wzrost o 0,5% m/m</a:t>
                      </a:r>
                    </a:p>
                  </a:txBody>
                  <a:tcPr/>
                </a:tc>
                <a:tc>
                  <a:txBody>
                    <a:bodyPr/>
                    <a:lstStyle/>
                    <a:p>
                      <a:r>
                        <a:rPr lang="pl-PL" sz="2400" b="1" dirty="0">
                          <a:latin typeface="Arial" panose="020B0604020202020204" pitchFamily="34" charset="0"/>
                          <a:cs typeface="Arial" panose="020B0604020202020204" pitchFamily="34" charset="0"/>
                        </a:rPr>
                        <a:t>4385</a:t>
                      </a:r>
                    </a:p>
                    <a:p>
                      <a:r>
                        <a:rPr lang="pl-PL" sz="1400" b="0" dirty="0">
                          <a:latin typeface="Arial" panose="020B0604020202020204" pitchFamily="34" charset="0"/>
                          <a:cs typeface="Arial" panose="020B0604020202020204" pitchFamily="34" charset="0"/>
                        </a:rPr>
                        <a:t>wzrost o 0,5% m/m</a:t>
                      </a:r>
                    </a:p>
                  </a:txBody>
                  <a:tcPr/>
                </a:tc>
                <a:tc>
                  <a:txBody>
                    <a:bodyPr/>
                    <a:lstStyle/>
                    <a:p>
                      <a:r>
                        <a:rPr lang="pl-PL" sz="2400" b="1" dirty="0">
                          <a:latin typeface="Arial" panose="020B0604020202020204" pitchFamily="34" charset="0"/>
                          <a:cs typeface="Arial" panose="020B0604020202020204" pitchFamily="34" charset="0"/>
                        </a:rPr>
                        <a:t>3590</a:t>
                      </a:r>
                    </a:p>
                    <a:p>
                      <a:r>
                        <a:rPr lang="pl-PL" sz="1400" b="0" dirty="0">
                          <a:latin typeface="Arial" panose="020B0604020202020204" pitchFamily="34" charset="0"/>
                          <a:cs typeface="Arial" panose="020B0604020202020204" pitchFamily="34" charset="0"/>
                        </a:rPr>
                        <a:t>wzrost o 0,4% m/m</a:t>
                      </a:r>
                    </a:p>
                  </a:txBody>
                  <a:tcPr/>
                </a:tc>
                <a:extLst>
                  <a:ext uri="{0D108BD9-81ED-4DB2-BD59-A6C34878D82A}">
                    <a16:rowId xmlns:a16="http://schemas.microsoft.com/office/drawing/2014/main" val="1882775854"/>
                  </a:ext>
                </a:extLst>
              </a:tr>
              <a:tr h="279094">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641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1" dirty="0">
                          <a:latin typeface="Arial" panose="020B0604020202020204" pitchFamily="34" charset="0"/>
                          <a:cs typeface="Arial" panose="020B0604020202020204" pitchFamily="34" charset="0"/>
                        </a:rPr>
                        <a:t>Nowo zarejestrowane</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47</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b="0" dirty="0">
                          <a:latin typeface="Arial" panose="020B0604020202020204" pitchFamily="34" charset="0"/>
                          <a:cs typeface="Arial" panose="020B0604020202020204" pitchFamily="34" charset="0"/>
                        </a:rPr>
                        <a:t>+18 m/m</a:t>
                      </a:r>
                    </a:p>
                    <a:p>
                      <a:endParaRPr lang="pl-PL"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1" dirty="0">
                          <a:latin typeface="Arial" panose="020B0604020202020204" pitchFamily="34" charset="0"/>
                          <a:cs typeface="Arial" panose="020B0604020202020204" pitchFamily="34" charset="0"/>
                        </a:rPr>
                        <a:t>Wyrejestrowane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sz="1400"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20</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b="0" dirty="0">
                          <a:latin typeface="Arial" panose="020B0604020202020204" pitchFamily="34" charset="0"/>
                          <a:cs typeface="Arial" panose="020B0604020202020204" pitchFamily="34" charset="0"/>
                        </a:rPr>
                        <a:t>+8 m/m</a:t>
                      </a:r>
                    </a:p>
                    <a:p>
                      <a:endParaRPr lang="pl-PL"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1" dirty="0">
                          <a:latin typeface="Arial" panose="020B0604020202020204" pitchFamily="34" charset="0"/>
                          <a:cs typeface="Arial" panose="020B0604020202020204" pitchFamily="34" charset="0"/>
                        </a:rPr>
                        <a:t>z zawieszoną działalnością</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2400" b="1" dirty="0">
                          <a:latin typeface="Arial" panose="020B0604020202020204" pitchFamily="34" charset="0"/>
                          <a:cs typeface="Arial" panose="020B0604020202020204" pitchFamily="34" charset="0"/>
                        </a:rPr>
                        <a:t>756</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400" dirty="0">
                          <a:latin typeface="Arial" panose="020B0604020202020204" pitchFamily="34" charset="0"/>
                          <a:cs typeface="Arial" panose="020B0604020202020204" pitchFamily="34" charset="0"/>
                        </a:rPr>
                        <a:t>-3 m/m</a:t>
                      </a:r>
                    </a:p>
                    <a:p>
                      <a:endParaRPr lang="pl-PL"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394238"/>
                  </a:ext>
                </a:extLst>
              </a:tr>
              <a:tr h="364131">
                <a:tc>
                  <a:txBody>
                    <a:bodyPr/>
                    <a:lstStyle/>
                    <a:p>
                      <a:endParaRPr lang="pl-PL" sz="1400" dirty="0"/>
                    </a:p>
                  </a:txBody>
                  <a:tcPr/>
                </a:tc>
                <a:tc>
                  <a:txBody>
                    <a:bodyPr/>
                    <a:lstStyle/>
                    <a:p>
                      <a:endParaRPr lang="pl-PL" sz="1400" dirty="0"/>
                    </a:p>
                  </a:txBody>
                  <a:tcPr/>
                </a:tc>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19" name="Wykres 18">
            <a:extLst>
              <a:ext uri="{FF2B5EF4-FFF2-40B4-BE49-F238E27FC236}">
                <a16:creationId xmlns:a16="http://schemas.microsoft.com/office/drawing/2014/main" id="{2E8CC6DF-1CD0-7CC4-F58E-54110166C1FF}"/>
              </a:ext>
            </a:extLst>
          </p:cNvPr>
          <p:cNvGraphicFramePr/>
          <p:nvPr>
            <p:extLst>
              <p:ext uri="{D42A27DB-BD31-4B8C-83A1-F6EECF244321}">
                <p14:modId xmlns:p14="http://schemas.microsoft.com/office/powerpoint/2010/main" val="329620417"/>
              </p:ext>
            </p:extLst>
          </p:nvPr>
        </p:nvGraphicFramePr>
        <p:xfrm>
          <a:off x="6775704" y="2465711"/>
          <a:ext cx="4760158" cy="3725060"/>
        </p:xfrm>
        <a:graphic>
          <a:graphicData uri="http://schemas.openxmlformats.org/drawingml/2006/chart">
            <c:chart xmlns:c="http://schemas.openxmlformats.org/drawingml/2006/chart" xmlns:r="http://schemas.openxmlformats.org/officeDocument/2006/relationships" r:id="rId2"/>
          </a:graphicData>
        </a:graphic>
      </p:graphicFrame>
      <p:sp>
        <p:nvSpPr>
          <p:cNvPr id="4" name="Prostokąt 3">
            <a:extLst>
              <a:ext uri="{FF2B5EF4-FFF2-40B4-BE49-F238E27FC236}">
                <a16:creationId xmlns:a16="http://schemas.microsoft.com/office/drawing/2014/main" id="{151BEA62-A426-F68A-6DF0-3ABCD6EB2B51}"/>
              </a:ext>
            </a:extLst>
          </p:cNvPr>
          <p:cNvSpPr>
            <a:spLocks noChangeArrowheads="1"/>
          </p:cNvSpPr>
          <p:nvPr/>
        </p:nvSpPr>
        <p:spPr bwMode="auto">
          <a:xfrm>
            <a:off x="500061" y="6242087"/>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GUS, Miesięczna informacja o podmiotach gospodarki narodowej w rejestrze REGON</a:t>
            </a:r>
          </a:p>
          <a:p>
            <a:pPr eaLnBrk="1" hangingPunct="1">
              <a:spcBef>
                <a:spcPct val="0"/>
              </a:spcBef>
              <a:buFontTx/>
              <a:buNone/>
            </a:pPr>
            <a:endParaRPr lang="pl-PL" altLang="pl-PL" sz="1800" dirty="0"/>
          </a:p>
        </p:txBody>
      </p:sp>
      <p:grpSp>
        <p:nvGrpSpPr>
          <p:cNvPr id="6" name="Group 29">
            <a:extLst>
              <a:ext uri="{FF2B5EF4-FFF2-40B4-BE49-F238E27FC236}">
                <a16:creationId xmlns:a16="http://schemas.microsoft.com/office/drawing/2014/main" id="{9359EE9F-614A-309B-5B48-E202D7A9BB7E}"/>
              </a:ext>
            </a:extLst>
          </p:cNvPr>
          <p:cNvGrpSpPr/>
          <p:nvPr/>
        </p:nvGrpSpPr>
        <p:grpSpPr>
          <a:xfrm>
            <a:off x="0" y="-7633"/>
            <a:ext cx="12192000" cy="1024283"/>
            <a:chOff x="0" y="0"/>
            <a:chExt cx="4574327" cy="406438"/>
          </a:xfrm>
          <a:solidFill>
            <a:schemeClr val="accent4">
              <a:lumMod val="60000"/>
              <a:lumOff val="40000"/>
            </a:schemeClr>
          </a:solidFill>
        </p:grpSpPr>
        <p:sp>
          <p:nvSpPr>
            <p:cNvPr id="7" name="Freeform 30">
              <a:extLst>
                <a:ext uri="{FF2B5EF4-FFF2-40B4-BE49-F238E27FC236}">
                  <a16:creationId xmlns:a16="http://schemas.microsoft.com/office/drawing/2014/main" id="{071E7708-582C-94A1-CEAE-35F9D744BC48}"/>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8" name="TextBox 31">
              <a:extLst>
                <a:ext uri="{FF2B5EF4-FFF2-40B4-BE49-F238E27FC236}">
                  <a16:creationId xmlns:a16="http://schemas.microsoft.com/office/drawing/2014/main" id="{BBAD4F02-A9E8-7A98-0BF7-BE3ABB183D40}"/>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9" name="TextBox 36">
            <a:extLst>
              <a:ext uri="{FF2B5EF4-FFF2-40B4-BE49-F238E27FC236}">
                <a16:creationId xmlns:a16="http://schemas.microsoft.com/office/drawing/2014/main" id="{B274D53D-B733-9BD6-BC13-9EC7F83E4ADF}"/>
              </a:ext>
            </a:extLst>
          </p:cNvPr>
          <p:cNvSpPr txBox="1"/>
          <p:nvPr/>
        </p:nvSpPr>
        <p:spPr>
          <a:xfrm>
            <a:off x="730872" y="76806"/>
            <a:ext cx="10769833" cy="819327"/>
          </a:xfrm>
          <a:prstGeom prst="rect">
            <a:avLst/>
          </a:prstGeom>
        </p:spPr>
        <p:txBody>
          <a:bodyPr wrap="square"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PODMIOTY GOSPODARCZE</a:t>
            </a:r>
            <a:endParaRPr lang="en-US" sz="4999" b="1" spc="99" dirty="0">
              <a:solidFill>
                <a:prstClr val="black"/>
              </a:solidFill>
              <a:latin typeface="Garet Bold"/>
              <a:ea typeface="Garet Bold"/>
              <a:cs typeface="Garet Bold"/>
              <a:sym typeface="Garet Bold"/>
            </a:endParaRPr>
          </a:p>
        </p:txBody>
      </p:sp>
      <p:sp>
        <p:nvSpPr>
          <p:cNvPr id="10" name="TextBox 43">
            <a:extLst>
              <a:ext uri="{FF2B5EF4-FFF2-40B4-BE49-F238E27FC236}">
                <a16:creationId xmlns:a16="http://schemas.microsoft.com/office/drawing/2014/main" id="{B30B7DBA-1F0B-09FE-F7E5-D88F033A6ADD}"/>
              </a:ext>
            </a:extLst>
          </p:cNvPr>
          <p:cNvSpPr txBox="1"/>
          <p:nvPr/>
        </p:nvSpPr>
        <p:spPr>
          <a:xfrm>
            <a:off x="9869521" y="394025"/>
            <a:ext cx="2743103" cy="374911"/>
          </a:xfrm>
          <a:prstGeom prst="rect">
            <a:avLst/>
          </a:prstGeom>
        </p:spPr>
        <p:txBody>
          <a:bodyPr lIns="0" tIns="0" rIns="0" bIns="0" rtlCol="0" anchor="t">
            <a:spAutoFit/>
          </a:bodyPr>
          <a:lstStyle/>
          <a:p>
            <a:pPr>
              <a:lnSpc>
                <a:spcPts val="3220"/>
              </a:lnSpc>
            </a:pPr>
            <a:endParaRPr lang="en-US" sz="2300" b="1" dirty="0">
              <a:solidFill>
                <a:prstClr val="black"/>
              </a:solidFill>
              <a:latin typeface="Garet Bold"/>
              <a:ea typeface="Garet Bold"/>
              <a:cs typeface="Garet Bold"/>
              <a:sym typeface="Garet Bold"/>
            </a:endParaRPr>
          </a:p>
        </p:txBody>
      </p:sp>
      <p:sp>
        <p:nvSpPr>
          <p:cNvPr id="3" name="TextBox 43">
            <a:extLst>
              <a:ext uri="{FF2B5EF4-FFF2-40B4-BE49-F238E27FC236}">
                <a16:creationId xmlns:a16="http://schemas.microsoft.com/office/drawing/2014/main" id="{0357B095-2FBE-5002-D55E-E705492CB28F}"/>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Tree>
    <p:extLst>
      <p:ext uri="{BB962C8B-B14F-4D97-AF65-F5344CB8AC3E}">
        <p14:creationId xmlns:p14="http://schemas.microsoft.com/office/powerpoint/2010/main" val="275211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4B9BC-947C-CB14-DB31-0C951915BCA9}"/>
            </a:ext>
          </a:extLst>
        </p:cNvPr>
        <p:cNvGrpSpPr/>
        <p:nvPr/>
      </p:nvGrpSpPr>
      <p:grpSpPr>
        <a:xfrm>
          <a:off x="0" y="0"/>
          <a:ext cx="0" cy="0"/>
          <a:chOff x="0" y="0"/>
          <a:chExt cx="0" cy="0"/>
        </a:xfrm>
      </p:grpSpPr>
      <p:sp>
        <p:nvSpPr>
          <p:cNvPr id="2" name="Prostokąt 3">
            <a:extLst>
              <a:ext uri="{FF2B5EF4-FFF2-40B4-BE49-F238E27FC236}">
                <a16:creationId xmlns:a16="http://schemas.microsoft.com/office/drawing/2014/main" id="{FA86B341-F5EA-81AF-9959-934F5C168F2F}"/>
              </a:ext>
            </a:extLst>
          </p:cNvPr>
          <p:cNvSpPr>
            <a:spLocks noChangeArrowheads="1"/>
          </p:cNvSpPr>
          <p:nvPr/>
        </p:nvSpPr>
        <p:spPr bwMode="auto">
          <a:xfrm>
            <a:off x="500064" y="1405866"/>
            <a:ext cx="56883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pl-PL" altLang="pl-PL" sz="1800" b="1" dirty="0">
                <a:latin typeface="Arial" panose="020B0604020202020204" pitchFamily="34" charset="0"/>
                <a:cs typeface="Arial" panose="020B0604020202020204" pitchFamily="34" charset="0"/>
              </a:rPr>
              <a:t>Stopa bezrobocia </a:t>
            </a:r>
            <a:r>
              <a:rPr lang="pl-PL" altLang="pl-PL" sz="1800" dirty="0">
                <a:latin typeface="Arial" panose="020B0604020202020204" pitchFamily="34" charset="0"/>
                <a:cs typeface="Arial" panose="020B0604020202020204" pitchFamily="34" charset="0"/>
              </a:rPr>
              <a:t>w powiecie dąbrowskim końcu kwietnia spadła o 0,6 p. proc. w porównaniu do marca 2025 r. i wynosiła 11,1%. Względem poprzedniego roku spadła o 0,7 p. proc. Powiat dąbrowski znajduje się na pierwszym miejscu pod względem wielkości stopy bezrobocia w Małopolsce.</a:t>
            </a:r>
          </a:p>
          <a:p>
            <a:pPr eaLnBrk="1" hangingPunct="1">
              <a:spcBef>
                <a:spcPct val="0"/>
              </a:spcBef>
              <a:buFontTx/>
              <a:buNone/>
            </a:pPr>
            <a:endParaRPr lang="pl-PL" altLang="pl-PL" sz="1800" dirty="0"/>
          </a:p>
        </p:txBody>
      </p:sp>
      <p:graphicFrame>
        <p:nvGraphicFramePr>
          <p:cNvPr id="5" name="Tabela 4">
            <a:extLst>
              <a:ext uri="{FF2B5EF4-FFF2-40B4-BE49-F238E27FC236}">
                <a16:creationId xmlns:a16="http://schemas.microsoft.com/office/drawing/2014/main" id="{2397CC88-558F-C2D8-E234-DFEAF5C83229}"/>
              </a:ext>
            </a:extLst>
          </p:cNvPr>
          <p:cNvGraphicFramePr>
            <a:graphicFrameLocks noGrp="1"/>
          </p:cNvGraphicFramePr>
          <p:nvPr>
            <p:extLst>
              <p:ext uri="{D42A27DB-BD31-4B8C-83A1-F6EECF244321}">
                <p14:modId xmlns:p14="http://schemas.microsoft.com/office/powerpoint/2010/main" val="3176718993"/>
              </p:ext>
            </p:extLst>
          </p:nvPr>
        </p:nvGraphicFramePr>
        <p:xfrm>
          <a:off x="600924" y="3677098"/>
          <a:ext cx="6417057" cy="2438400"/>
        </p:xfrm>
        <a:graphic>
          <a:graphicData uri="http://schemas.openxmlformats.org/drawingml/2006/table">
            <a:tbl>
              <a:tblPr firstRow="1" bandRow="1">
                <a:tableStyleId>{2D5ABB26-0587-4C30-8999-92F81FD0307C}</a:tableStyleId>
              </a:tblPr>
              <a:tblGrid>
                <a:gridCol w="2139019">
                  <a:extLst>
                    <a:ext uri="{9D8B030D-6E8A-4147-A177-3AD203B41FA5}">
                      <a16:colId xmlns:a16="http://schemas.microsoft.com/office/drawing/2014/main" val="1983544473"/>
                    </a:ext>
                  </a:extLst>
                </a:gridCol>
                <a:gridCol w="2139019">
                  <a:extLst>
                    <a:ext uri="{9D8B030D-6E8A-4147-A177-3AD203B41FA5}">
                      <a16:colId xmlns:a16="http://schemas.microsoft.com/office/drawing/2014/main" val="3744003956"/>
                    </a:ext>
                  </a:extLst>
                </a:gridCol>
                <a:gridCol w="2139019">
                  <a:extLst>
                    <a:ext uri="{9D8B030D-6E8A-4147-A177-3AD203B41FA5}">
                      <a16:colId xmlns:a16="http://schemas.microsoft.com/office/drawing/2014/main" val="2925576540"/>
                    </a:ext>
                  </a:extLst>
                </a:gridCol>
              </a:tblGrid>
              <a:tr h="425617">
                <a:tc>
                  <a:txBody>
                    <a:bodyPr/>
                    <a:lstStyle/>
                    <a:p>
                      <a:r>
                        <a:rPr lang="pl-PL" sz="1600" b="1" dirty="0">
                          <a:latin typeface="Arial" panose="020B0604020202020204" pitchFamily="34" charset="0"/>
                          <a:cs typeface="Arial" panose="020B0604020202020204" pitchFamily="34" charset="0"/>
                        </a:rPr>
                        <a:t>powiat</a:t>
                      </a:r>
                      <a:br>
                        <a:rPr lang="pl-PL" sz="1600" b="1" dirty="0">
                          <a:latin typeface="Arial" panose="020B0604020202020204" pitchFamily="34" charset="0"/>
                          <a:cs typeface="Arial" panose="020B0604020202020204" pitchFamily="34" charset="0"/>
                        </a:rPr>
                      </a:br>
                      <a:r>
                        <a:rPr lang="pl-PL" sz="1600" b="1" dirty="0">
                          <a:latin typeface="Arial" panose="020B0604020202020204" pitchFamily="34" charset="0"/>
                          <a:cs typeface="Arial" panose="020B0604020202020204" pitchFamily="34" charset="0"/>
                        </a:rPr>
                        <a:t>dąbrowski</a:t>
                      </a:r>
                    </a:p>
                  </a:txBody>
                  <a:tcPr/>
                </a:tc>
                <a:tc>
                  <a:txBody>
                    <a:bodyPr/>
                    <a:lstStyle/>
                    <a:p>
                      <a:r>
                        <a:rPr lang="pl-PL" sz="1600" b="1" dirty="0">
                          <a:latin typeface="Arial" panose="020B0604020202020204" pitchFamily="34" charset="0"/>
                          <a:cs typeface="Arial" panose="020B0604020202020204" pitchFamily="34" charset="0"/>
                        </a:rPr>
                        <a:t>małopolska</a:t>
                      </a:r>
                    </a:p>
                  </a:txBody>
                  <a:tcPr/>
                </a:tc>
                <a:tc>
                  <a:txBody>
                    <a:bodyPr/>
                    <a:lstStyle/>
                    <a:p>
                      <a:r>
                        <a:rPr lang="pl-PL" sz="1600" b="1" dirty="0">
                          <a:latin typeface="Arial" panose="020B0604020202020204" pitchFamily="34" charset="0"/>
                          <a:cs typeface="Arial" panose="020B0604020202020204" pitchFamily="34" charset="0"/>
                        </a:rPr>
                        <a:t>Polska</a:t>
                      </a:r>
                    </a:p>
                  </a:txBody>
                  <a:tcPr/>
                </a:tc>
                <a:extLst>
                  <a:ext uri="{0D108BD9-81ED-4DB2-BD59-A6C34878D82A}">
                    <a16:rowId xmlns:a16="http://schemas.microsoft.com/office/drawing/2014/main" val="3353633991"/>
                  </a:ext>
                </a:extLst>
              </a:tr>
              <a:tr h="617145">
                <a:tc>
                  <a:txBody>
                    <a:bodyPr/>
                    <a:lstStyle/>
                    <a:p>
                      <a:r>
                        <a:rPr lang="pl-PL" sz="2400" b="1" dirty="0">
                          <a:latin typeface="Arial" panose="020B0604020202020204" pitchFamily="34" charset="0"/>
                          <a:cs typeface="Arial" panose="020B0604020202020204" pitchFamily="34" charset="0"/>
                        </a:rPr>
                        <a:t>11,1%</a:t>
                      </a:r>
                    </a:p>
                    <a:p>
                      <a:r>
                        <a:rPr lang="pl-PL" sz="1400" b="0" dirty="0">
                          <a:latin typeface="Arial" panose="020B0604020202020204" pitchFamily="34" charset="0"/>
                          <a:cs typeface="Arial" panose="020B0604020202020204" pitchFamily="34" charset="0"/>
                        </a:rPr>
                        <a:t>spadek o 0,6 m/m</a:t>
                      </a:r>
                    </a:p>
                    <a:p>
                      <a:r>
                        <a:rPr lang="pl-PL" sz="1400" b="0" dirty="0">
                          <a:latin typeface="Arial" panose="020B0604020202020204" pitchFamily="34" charset="0"/>
                          <a:cs typeface="Arial" panose="020B0604020202020204" pitchFamily="34" charset="0"/>
                        </a:rPr>
                        <a:t>spadek o 0,6% r/r</a:t>
                      </a:r>
                    </a:p>
                  </a:txBody>
                  <a:tcPr/>
                </a:tc>
                <a:tc>
                  <a:txBody>
                    <a:bodyPr/>
                    <a:lstStyle/>
                    <a:p>
                      <a:r>
                        <a:rPr lang="pl-PL" sz="2400" b="1" dirty="0">
                          <a:latin typeface="Arial" panose="020B0604020202020204" pitchFamily="34" charset="0"/>
                          <a:cs typeface="Arial" panose="020B0604020202020204" pitchFamily="34" charset="0"/>
                        </a:rPr>
                        <a:t>4,2%</a:t>
                      </a:r>
                    </a:p>
                    <a:p>
                      <a:r>
                        <a:rPr lang="pl-PL" sz="1400" b="0" dirty="0">
                          <a:latin typeface="Arial" panose="020B0604020202020204" pitchFamily="34" charset="0"/>
                          <a:cs typeface="Arial" panose="020B0604020202020204" pitchFamily="34" charset="0"/>
                        </a:rPr>
                        <a:t>spadek o 0,2% m/m</a:t>
                      </a:r>
                    </a:p>
                    <a:p>
                      <a:r>
                        <a:rPr lang="pl-PL" sz="1400" b="0" dirty="0">
                          <a:latin typeface="Arial" panose="020B0604020202020204" pitchFamily="34" charset="0"/>
                          <a:cs typeface="Arial" panose="020B0604020202020204" pitchFamily="34" charset="0"/>
                        </a:rPr>
                        <a:t>spadek o 0,1% r/r</a:t>
                      </a:r>
                    </a:p>
                  </a:txBody>
                  <a:tcPr/>
                </a:tc>
                <a:tc>
                  <a:txBody>
                    <a:bodyPr/>
                    <a:lstStyle/>
                    <a:p>
                      <a:r>
                        <a:rPr lang="pl-PL" sz="2400" b="1" dirty="0">
                          <a:latin typeface="Arial" panose="020B0604020202020204" pitchFamily="34" charset="0"/>
                          <a:cs typeface="Arial" panose="020B0604020202020204" pitchFamily="34" charset="0"/>
                        </a:rPr>
                        <a:t>5,2%</a:t>
                      </a:r>
                    </a:p>
                    <a:p>
                      <a:r>
                        <a:rPr lang="pl-PL" sz="1400" b="0" dirty="0">
                          <a:latin typeface="Arial" panose="020B0604020202020204" pitchFamily="34" charset="0"/>
                          <a:cs typeface="Arial" panose="020B0604020202020204" pitchFamily="34" charset="0"/>
                        </a:rPr>
                        <a:t>spadek o 0,1% m/m</a:t>
                      </a:r>
                    </a:p>
                    <a:p>
                      <a:r>
                        <a:rPr lang="pl-PL" sz="1400" b="0" dirty="0">
                          <a:latin typeface="Arial" panose="020B0604020202020204" pitchFamily="34" charset="0"/>
                          <a:cs typeface="Arial" panose="020B0604020202020204" pitchFamily="34" charset="0"/>
                        </a:rPr>
                        <a:t>wzrost o 0,1% r/r</a:t>
                      </a:r>
                    </a:p>
                  </a:txBody>
                  <a:tcPr/>
                </a:tc>
                <a:extLst>
                  <a:ext uri="{0D108BD9-81ED-4DB2-BD59-A6C34878D82A}">
                    <a16:rowId xmlns:a16="http://schemas.microsoft.com/office/drawing/2014/main" val="1882775854"/>
                  </a:ext>
                </a:extLst>
              </a:tr>
              <a:tr h="212808">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255370">
                <a:tc>
                  <a:txBody>
                    <a:bodyPr/>
                    <a:lstStyle/>
                    <a:p>
                      <a:endParaRPr lang="pl-PL" dirty="0">
                        <a:latin typeface="Arial" panose="020B0604020202020204" pitchFamily="34" charset="0"/>
                        <a:cs typeface="Arial" panose="020B0604020202020204" pitchFamily="34" charset="0"/>
                      </a:endParaRPr>
                    </a:p>
                  </a:txBody>
                  <a:tcPr/>
                </a:tc>
                <a:tc>
                  <a:txBody>
                    <a:bodyPr/>
                    <a:lstStyle/>
                    <a:p>
                      <a:endParaRPr lang="pl-PL" dirty="0">
                        <a:latin typeface="Arial" panose="020B0604020202020204" pitchFamily="34" charset="0"/>
                        <a:cs typeface="Arial" panose="020B0604020202020204" pitchFamily="34" charset="0"/>
                      </a:endParaRPr>
                    </a:p>
                  </a:txBody>
                  <a:tcPr/>
                </a:tc>
                <a:tc>
                  <a:txBody>
                    <a:bodyPr/>
                    <a:lstStyle/>
                    <a:p>
                      <a:endParaRPr lang="pl-PL"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394238"/>
                  </a:ext>
                </a:extLst>
              </a:tr>
              <a:tr h="254233">
                <a:tc>
                  <a:txBody>
                    <a:bodyPr/>
                    <a:lstStyle/>
                    <a:p>
                      <a:endParaRPr lang="pl-PL" sz="1400" dirty="0"/>
                    </a:p>
                  </a:txBody>
                  <a:tcPr/>
                </a:tc>
                <a:tc>
                  <a:txBody>
                    <a:bodyPr/>
                    <a:lstStyle/>
                    <a:p>
                      <a:endParaRPr lang="pl-PL" sz="1400" dirty="0"/>
                    </a:p>
                  </a:txBody>
                  <a:tcPr/>
                </a:tc>
                <a:tc>
                  <a:txBody>
                    <a:bodyPr/>
                    <a:lstStyle/>
                    <a:p>
                      <a:endParaRPr lang="pl-PL" sz="1400" dirty="0"/>
                    </a:p>
                  </a:txBody>
                  <a:tcPr/>
                </a:tc>
                <a:extLst>
                  <a:ext uri="{0D108BD9-81ED-4DB2-BD59-A6C34878D82A}">
                    <a16:rowId xmlns:a16="http://schemas.microsoft.com/office/drawing/2014/main" val="1218462687"/>
                  </a:ext>
                </a:extLst>
              </a:tr>
            </a:tbl>
          </a:graphicData>
        </a:graphic>
      </p:graphicFrame>
      <p:sp>
        <p:nvSpPr>
          <p:cNvPr id="8" name="Prostokąt 3">
            <a:extLst>
              <a:ext uri="{FF2B5EF4-FFF2-40B4-BE49-F238E27FC236}">
                <a16:creationId xmlns:a16="http://schemas.microsoft.com/office/drawing/2014/main" id="{FBD890BC-F109-8E12-0B1F-68AC8A74A729}"/>
              </a:ext>
            </a:extLst>
          </p:cNvPr>
          <p:cNvSpPr>
            <a:spLocks noChangeArrowheads="1"/>
          </p:cNvSpPr>
          <p:nvPr/>
        </p:nvSpPr>
        <p:spPr bwMode="auto">
          <a:xfrm>
            <a:off x="500064" y="634695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GUS</a:t>
            </a:r>
          </a:p>
          <a:p>
            <a:pPr eaLnBrk="1" hangingPunct="1">
              <a:spcBef>
                <a:spcPct val="0"/>
              </a:spcBef>
              <a:buFontTx/>
              <a:buNone/>
            </a:pPr>
            <a:endParaRPr lang="pl-PL" altLang="pl-PL" sz="1800" dirty="0"/>
          </a:p>
        </p:txBody>
      </p:sp>
      <p:grpSp>
        <p:nvGrpSpPr>
          <p:cNvPr id="3" name="Group 29">
            <a:extLst>
              <a:ext uri="{FF2B5EF4-FFF2-40B4-BE49-F238E27FC236}">
                <a16:creationId xmlns:a16="http://schemas.microsoft.com/office/drawing/2014/main" id="{A3B7D37E-4BBA-962A-021C-76A7EBDCBAB0}"/>
              </a:ext>
            </a:extLst>
          </p:cNvPr>
          <p:cNvGrpSpPr/>
          <p:nvPr/>
        </p:nvGrpSpPr>
        <p:grpSpPr>
          <a:xfrm>
            <a:off x="0" y="-7633"/>
            <a:ext cx="12192000" cy="1024283"/>
            <a:chOff x="0" y="0"/>
            <a:chExt cx="4574327" cy="406438"/>
          </a:xfrm>
          <a:solidFill>
            <a:schemeClr val="accent4">
              <a:lumMod val="60000"/>
              <a:lumOff val="40000"/>
            </a:schemeClr>
          </a:solidFill>
        </p:grpSpPr>
        <p:sp>
          <p:nvSpPr>
            <p:cNvPr id="6" name="Freeform 30">
              <a:extLst>
                <a:ext uri="{FF2B5EF4-FFF2-40B4-BE49-F238E27FC236}">
                  <a16:creationId xmlns:a16="http://schemas.microsoft.com/office/drawing/2014/main" id="{04D1243B-652A-6B03-7563-84E338ED0453}"/>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9" name="TextBox 31">
              <a:extLst>
                <a:ext uri="{FF2B5EF4-FFF2-40B4-BE49-F238E27FC236}">
                  <a16:creationId xmlns:a16="http://schemas.microsoft.com/office/drawing/2014/main" id="{7E72D388-05EA-4FFA-E079-4758ACD4924C}"/>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0" name="TextBox 36">
            <a:extLst>
              <a:ext uri="{FF2B5EF4-FFF2-40B4-BE49-F238E27FC236}">
                <a16:creationId xmlns:a16="http://schemas.microsoft.com/office/drawing/2014/main" id="{7D74F90C-08D9-56EE-1846-91C373A7E161}"/>
              </a:ext>
            </a:extLst>
          </p:cNvPr>
          <p:cNvSpPr txBox="1"/>
          <p:nvPr/>
        </p:nvSpPr>
        <p:spPr>
          <a:xfrm>
            <a:off x="730872" y="76806"/>
            <a:ext cx="10769833" cy="819327"/>
          </a:xfrm>
          <a:prstGeom prst="rect">
            <a:avLst/>
          </a:prstGeom>
        </p:spPr>
        <p:txBody>
          <a:bodyPr wrap="square"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STOPA BEZROBOCIA</a:t>
            </a:r>
            <a:endParaRPr lang="en-US" sz="4999" b="1" spc="99" dirty="0">
              <a:solidFill>
                <a:prstClr val="black"/>
              </a:solidFill>
              <a:latin typeface="Garet Bold"/>
              <a:ea typeface="Garet Bold"/>
              <a:cs typeface="Garet Bold"/>
              <a:sym typeface="Garet Bold"/>
            </a:endParaRPr>
          </a:p>
        </p:txBody>
      </p:sp>
      <p:sp>
        <p:nvSpPr>
          <p:cNvPr id="4" name="TextBox 43">
            <a:extLst>
              <a:ext uri="{FF2B5EF4-FFF2-40B4-BE49-F238E27FC236}">
                <a16:creationId xmlns:a16="http://schemas.microsoft.com/office/drawing/2014/main" id="{8F2CFA01-62B4-C9C1-EE7F-623EFB46FAF7}"/>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pic>
        <p:nvPicPr>
          <p:cNvPr id="11" name="Obraz 10" descr="stopa bezrobocia w poszczególnych powiatach województwa małopolskiego według stanu na koniec kwietnia 2025 roku">
            <a:extLst>
              <a:ext uri="{FF2B5EF4-FFF2-40B4-BE49-F238E27FC236}">
                <a16:creationId xmlns:a16="http://schemas.microsoft.com/office/drawing/2014/main" id="{DADE5801-7A89-30BA-973E-9E5BC3A45D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3207" y="1252012"/>
            <a:ext cx="5848793" cy="5107769"/>
          </a:xfrm>
          <a:prstGeom prst="rect">
            <a:avLst/>
          </a:prstGeom>
        </p:spPr>
      </p:pic>
    </p:spTree>
    <p:extLst>
      <p:ext uri="{BB962C8B-B14F-4D97-AF65-F5344CB8AC3E}">
        <p14:creationId xmlns:p14="http://schemas.microsoft.com/office/powerpoint/2010/main" val="3511163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a:extLst>
              <a:ext uri="{FF2B5EF4-FFF2-40B4-BE49-F238E27FC236}">
                <a16:creationId xmlns:a16="http://schemas.microsoft.com/office/drawing/2014/main" id="{30F97E38-944E-81C4-15BD-C7D5B345CD65}"/>
              </a:ext>
            </a:extLst>
          </p:cNvPr>
          <p:cNvGraphicFramePr>
            <a:graphicFrameLocks noGrp="1"/>
          </p:cNvGraphicFramePr>
          <p:nvPr>
            <p:extLst>
              <p:ext uri="{D42A27DB-BD31-4B8C-83A1-F6EECF244321}">
                <p14:modId xmlns:p14="http://schemas.microsoft.com/office/powerpoint/2010/main" val="3756484055"/>
              </p:ext>
            </p:extLst>
          </p:nvPr>
        </p:nvGraphicFramePr>
        <p:xfrm>
          <a:off x="673322" y="1237703"/>
          <a:ext cx="5687568" cy="396240"/>
        </p:xfrm>
        <a:graphic>
          <a:graphicData uri="http://schemas.openxmlformats.org/drawingml/2006/table">
            <a:tbl>
              <a:tblPr firstRow="1" bandRow="1">
                <a:tableStyleId>{5C22544A-7EE6-4342-B048-85BDC9FD1C3A}</a:tableStyleId>
              </a:tblPr>
              <a:tblGrid>
                <a:gridCol w="5687568">
                  <a:extLst>
                    <a:ext uri="{9D8B030D-6E8A-4147-A177-3AD203B41FA5}">
                      <a16:colId xmlns:a16="http://schemas.microsoft.com/office/drawing/2014/main" val="1676628529"/>
                    </a:ext>
                  </a:extLst>
                </a:gridCol>
              </a:tblGrid>
              <a:tr h="395224">
                <a:tc>
                  <a:txBody>
                    <a:bodyPr/>
                    <a:lstStyle/>
                    <a:p>
                      <a:r>
                        <a:rPr lang="pl-PL" sz="2000" dirty="0">
                          <a:solidFill>
                            <a:schemeClr val="tx1"/>
                          </a:solidFill>
                        </a:rPr>
                        <a:t>OSOBY W SZCZEGÓLNEJ SYTUACJI NA RYNKU PRACY</a:t>
                      </a:r>
                    </a:p>
                  </a:txBody>
                  <a:tcPr>
                    <a:solidFill>
                      <a:schemeClr val="accent4"/>
                    </a:solidFill>
                  </a:tcPr>
                </a:tc>
                <a:extLst>
                  <a:ext uri="{0D108BD9-81ED-4DB2-BD59-A6C34878D82A}">
                    <a16:rowId xmlns:a16="http://schemas.microsoft.com/office/drawing/2014/main" val="3068723014"/>
                  </a:ext>
                </a:extLst>
              </a:tr>
            </a:tbl>
          </a:graphicData>
        </a:graphic>
      </p:graphicFrame>
      <p:sp>
        <p:nvSpPr>
          <p:cNvPr id="5" name="Prostokąt: zaokrąglone rogi 4">
            <a:extLst>
              <a:ext uri="{FF2B5EF4-FFF2-40B4-BE49-F238E27FC236}">
                <a16:creationId xmlns:a16="http://schemas.microsoft.com/office/drawing/2014/main" id="{2F33857E-5293-3236-E4FC-3BE64E089655}"/>
              </a:ext>
            </a:extLst>
          </p:cNvPr>
          <p:cNvSpPr/>
          <p:nvPr/>
        </p:nvSpPr>
        <p:spPr>
          <a:xfrm>
            <a:off x="1134145" y="1811154"/>
            <a:ext cx="4389117" cy="618406"/>
          </a:xfrm>
          <a:prstGeom prst="round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l-PL" sz="1000" dirty="0">
              <a:solidFill>
                <a:schemeClr val="bg1"/>
              </a:solidFill>
            </a:endParaRPr>
          </a:p>
        </p:txBody>
      </p:sp>
      <p:cxnSp>
        <p:nvCxnSpPr>
          <p:cNvPr id="7" name="Łącznik prosty 6">
            <a:extLst>
              <a:ext uri="{FF2B5EF4-FFF2-40B4-BE49-F238E27FC236}">
                <a16:creationId xmlns:a16="http://schemas.microsoft.com/office/drawing/2014/main" id="{17F0A26D-344E-C992-CD0C-5276ACC4C8C2}"/>
              </a:ext>
            </a:extLst>
          </p:cNvPr>
          <p:cNvCxnSpPr>
            <a:cxnSpLocks/>
          </p:cNvCxnSpPr>
          <p:nvPr/>
        </p:nvCxnSpPr>
        <p:spPr>
          <a:xfrm>
            <a:off x="2511182" y="1944755"/>
            <a:ext cx="0" cy="3914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Podtytuł 2">
            <a:extLst>
              <a:ext uri="{FF2B5EF4-FFF2-40B4-BE49-F238E27FC236}">
                <a16:creationId xmlns:a16="http://schemas.microsoft.com/office/drawing/2014/main" id="{7950CA0A-CFD5-2126-92E7-D66943450A45}"/>
              </a:ext>
            </a:extLst>
          </p:cNvPr>
          <p:cNvSpPr txBox="1">
            <a:spLocks/>
          </p:cNvSpPr>
          <p:nvPr/>
        </p:nvSpPr>
        <p:spPr>
          <a:xfrm>
            <a:off x="1365219" y="1854996"/>
            <a:ext cx="959358" cy="493776"/>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l-PL" sz="9600" b="1" dirty="0"/>
              <a:t>1796</a:t>
            </a:r>
          </a:p>
          <a:p>
            <a:pPr marL="0" indent="0" algn="ctr">
              <a:buNone/>
            </a:pPr>
            <a:r>
              <a:rPr lang="pl-PL" sz="3600" dirty="0"/>
              <a:t>OGÓŁEM</a:t>
            </a:r>
          </a:p>
          <a:p>
            <a:endParaRPr lang="pl-PL" dirty="0"/>
          </a:p>
        </p:txBody>
      </p:sp>
      <p:sp>
        <p:nvSpPr>
          <p:cNvPr id="13" name="Podtytuł 2">
            <a:extLst>
              <a:ext uri="{FF2B5EF4-FFF2-40B4-BE49-F238E27FC236}">
                <a16:creationId xmlns:a16="http://schemas.microsoft.com/office/drawing/2014/main" id="{4512BC63-752D-C832-A85D-D2DA7CA9443A}"/>
              </a:ext>
            </a:extLst>
          </p:cNvPr>
          <p:cNvSpPr txBox="1">
            <a:spLocks/>
          </p:cNvSpPr>
          <p:nvPr/>
        </p:nvSpPr>
        <p:spPr>
          <a:xfrm>
            <a:off x="2749964" y="1872999"/>
            <a:ext cx="824486" cy="493776"/>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l-PL" sz="9600" b="1" dirty="0"/>
              <a:t>988</a:t>
            </a:r>
          </a:p>
          <a:p>
            <a:pPr marL="0" indent="0" algn="ctr">
              <a:buNone/>
            </a:pPr>
            <a:r>
              <a:rPr lang="pl-PL" sz="3600" dirty="0"/>
              <a:t>KOBIETY</a:t>
            </a:r>
            <a:endParaRPr lang="pl-PL" dirty="0"/>
          </a:p>
        </p:txBody>
      </p:sp>
      <p:sp>
        <p:nvSpPr>
          <p:cNvPr id="14" name="Podtytuł 2">
            <a:extLst>
              <a:ext uri="{FF2B5EF4-FFF2-40B4-BE49-F238E27FC236}">
                <a16:creationId xmlns:a16="http://schemas.microsoft.com/office/drawing/2014/main" id="{EB2B39DE-FA57-3380-0892-D6A99375AE6A}"/>
              </a:ext>
            </a:extLst>
          </p:cNvPr>
          <p:cNvSpPr txBox="1">
            <a:spLocks/>
          </p:cNvSpPr>
          <p:nvPr/>
        </p:nvSpPr>
        <p:spPr>
          <a:xfrm>
            <a:off x="4209200" y="1842479"/>
            <a:ext cx="824486" cy="493776"/>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l-PL" sz="9600" b="1" dirty="0"/>
              <a:t>808</a:t>
            </a:r>
          </a:p>
          <a:p>
            <a:pPr marL="0" indent="0" algn="ctr">
              <a:buNone/>
            </a:pPr>
            <a:r>
              <a:rPr lang="pl-PL" sz="3600" dirty="0"/>
              <a:t>MĘŻCZYŹNI</a:t>
            </a:r>
            <a:endParaRPr lang="pl-PL" dirty="0"/>
          </a:p>
        </p:txBody>
      </p:sp>
      <p:cxnSp>
        <p:nvCxnSpPr>
          <p:cNvPr id="15" name="Łącznik prosty 14">
            <a:extLst>
              <a:ext uri="{FF2B5EF4-FFF2-40B4-BE49-F238E27FC236}">
                <a16:creationId xmlns:a16="http://schemas.microsoft.com/office/drawing/2014/main" id="{C8962A73-D60B-2814-4D3C-C5A4E1C64126}"/>
              </a:ext>
            </a:extLst>
          </p:cNvPr>
          <p:cNvCxnSpPr>
            <a:cxnSpLocks/>
          </p:cNvCxnSpPr>
          <p:nvPr/>
        </p:nvCxnSpPr>
        <p:spPr>
          <a:xfrm>
            <a:off x="3978009" y="1944756"/>
            <a:ext cx="0" cy="3914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2">
            <a:extLst>
              <a:ext uri="{FF2B5EF4-FFF2-40B4-BE49-F238E27FC236}">
                <a16:creationId xmlns:a16="http://schemas.microsoft.com/office/drawing/2014/main" id="{B26B61E7-9196-AC49-6B2D-CC084BAF4F2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a:p>
        </p:txBody>
      </p:sp>
      <p:sp>
        <p:nvSpPr>
          <p:cNvPr id="19" name="Owal 18">
            <a:extLst>
              <a:ext uri="{FF2B5EF4-FFF2-40B4-BE49-F238E27FC236}">
                <a16:creationId xmlns:a16="http://schemas.microsoft.com/office/drawing/2014/main" id="{6FB8DD56-33C8-1761-AEBC-F0EFA74D2B0A}"/>
              </a:ext>
            </a:extLst>
          </p:cNvPr>
          <p:cNvSpPr/>
          <p:nvPr/>
        </p:nvSpPr>
        <p:spPr>
          <a:xfrm>
            <a:off x="515446" y="2972912"/>
            <a:ext cx="2025395" cy="1883664"/>
          </a:xfrm>
          <a:prstGeom prst="ellipse">
            <a:avLst/>
          </a:prstGeom>
          <a:solidFill>
            <a:schemeClr val="accent4">
              <a:lumMod val="60000"/>
              <a:lumOff val="4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dirty="0">
              <a:ln w="0"/>
              <a:solidFill>
                <a:schemeClr val="accent6">
                  <a:lumMod val="75000"/>
                </a:schemeClr>
              </a:solidFill>
              <a:effectLst>
                <a:outerShdw blurRad="38100" dist="19050" dir="2700000" algn="tl" rotWithShape="0">
                  <a:schemeClr val="dk1">
                    <a:alpha val="40000"/>
                  </a:schemeClr>
                </a:outerShdw>
              </a:effectLst>
            </a:endParaRPr>
          </a:p>
        </p:txBody>
      </p:sp>
      <p:sp>
        <p:nvSpPr>
          <p:cNvPr id="20" name="Podtytuł 2">
            <a:extLst>
              <a:ext uri="{FF2B5EF4-FFF2-40B4-BE49-F238E27FC236}">
                <a16:creationId xmlns:a16="http://schemas.microsoft.com/office/drawing/2014/main" id="{92C738F1-09E6-3AD7-8E4A-A758F137C6B8}"/>
              </a:ext>
            </a:extLst>
          </p:cNvPr>
          <p:cNvSpPr txBox="1">
            <a:spLocks/>
          </p:cNvSpPr>
          <p:nvPr/>
        </p:nvSpPr>
        <p:spPr>
          <a:xfrm>
            <a:off x="8452865" y="4155948"/>
            <a:ext cx="824486" cy="49377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pl-PL" sz="1400" dirty="0">
              <a:solidFill>
                <a:schemeClr val="bg1"/>
              </a:solidFill>
            </a:endParaRPr>
          </a:p>
        </p:txBody>
      </p:sp>
      <p:sp>
        <p:nvSpPr>
          <p:cNvPr id="22" name="Podtytuł 2">
            <a:extLst>
              <a:ext uri="{FF2B5EF4-FFF2-40B4-BE49-F238E27FC236}">
                <a16:creationId xmlns:a16="http://schemas.microsoft.com/office/drawing/2014/main" id="{69F44B85-B3F0-5716-0E5B-7887C8AA8A32}"/>
              </a:ext>
            </a:extLst>
          </p:cNvPr>
          <p:cNvSpPr txBox="1">
            <a:spLocks/>
          </p:cNvSpPr>
          <p:nvPr/>
        </p:nvSpPr>
        <p:spPr>
          <a:xfrm>
            <a:off x="510580" y="3644699"/>
            <a:ext cx="2107691" cy="4937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l-PL" sz="1280" b="1" dirty="0"/>
              <a:t>OSOBY W SZCZEGÓLNEJ SYTUACJI NA RYNKU PRACY</a:t>
            </a:r>
          </a:p>
        </p:txBody>
      </p:sp>
      <p:sp>
        <p:nvSpPr>
          <p:cNvPr id="23" name="Prostokąt 22">
            <a:extLst>
              <a:ext uri="{FF2B5EF4-FFF2-40B4-BE49-F238E27FC236}">
                <a16:creationId xmlns:a16="http://schemas.microsoft.com/office/drawing/2014/main" id="{3C79C3DD-5750-33EB-4024-C007EFE60D89}"/>
              </a:ext>
            </a:extLst>
          </p:cNvPr>
          <p:cNvSpPr/>
          <p:nvPr/>
        </p:nvSpPr>
        <p:spPr>
          <a:xfrm>
            <a:off x="3574450" y="2694082"/>
            <a:ext cx="3927822"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28" name="Podtytuł 2">
            <a:extLst>
              <a:ext uri="{FF2B5EF4-FFF2-40B4-BE49-F238E27FC236}">
                <a16:creationId xmlns:a16="http://schemas.microsoft.com/office/drawing/2014/main" id="{4D30FF34-281A-8576-F8DC-12F4D28E75A0}"/>
              </a:ext>
            </a:extLst>
          </p:cNvPr>
          <p:cNvSpPr txBox="1">
            <a:spLocks/>
          </p:cNvSpPr>
          <p:nvPr/>
        </p:nvSpPr>
        <p:spPr>
          <a:xfrm>
            <a:off x="3667265" y="2777347"/>
            <a:ext cx="2693626" cy="396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652 osoby do 30 roku życia </a:t>
            </a:r>
          </a:p>
          <a:p>
            <a:endParaRPr lang="pl-PL" dirty="0"/>
          </a:p>
        </p:txBody>
      </p:sp>
      <p:sp>
        <p:nvSpPr>
          <p:cNvPr id="29" name="Prostokąt 28">
            <a:extLst>
              <a:ext uri="{FF2B5EF4-FFF2-40B4-BE49-F238E27FC236}">
                <a16:creationId xmlns:a16="http://schemas.microsoft.com/office/drawing/2014/main" id="{D791AD80-8CB1-4DB7-9763-51CEC01D0C47}"/>
              </a:ext>
            </a:extLst>
          </p:cNvPr>
          <p:cNvSpPr/>
          <p:nvPr/>
        </p:nvSpPr>
        <p:spPr>
          <a:xfrm>
            <a:off x="3534823" y="3330350"/>
            <a:ext cx="3922960"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30" name="Prostokąt 29">
            <a:extLst>
              <a:ext uri="{FF2B5EF4-FFF2-40B4-BE49-F238E27FC236}">
                <a16:creationId xmlns:a16="http://schemas.microsoft.com/office/drawing/2014/main" id="{F4FCA4AB-D7DB-8D40-5503-C6CEA7134C89}"/>
              </a:ext>
            </a:extLst>
          </p:cNvPr>
          <p:cNvSpPr/>
          <p:nvPr/>
        </p:nvSpPr>
        <p:spPr>
          <a:xfrm>
            <a:off x="3521218" y="3839586"/>
            <a:ext cx="3949919"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31" name="Prostokąt 30">
            <a:extLst>
              <a:ext uri="{FF2B5EF4-FFF2-40B4-BE49-F238E27FC236}">
                <a16:creationId xmlns:a16="http://schemas.microsoft.com/office/drawing/2014/main" id="{AB2D633D-9B00-E352-DC3D-17D51CFCACA8}"/>
              </a:ext>
            </a:extLst>
          </p:cNvPr>
          <p:cNvSpPr/>
          <p:nvPr/>
        </p:nvSpPr>
        <p:spPr>
          <a:xfrm>
            <a:off x="2892849" y="4376134"/>
            <a:ext cx="4578288"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32" name="Prostokąt 31">
            <a:extLst>
              <a:ext uri="{FF2B5EF4-FFF2-40B4-BE49-F238E27FC236}">
                <a16:creationId xmlns:a16="http://schemas.microsoft.com/office/drawing/2014/main" id="{9D91160F-8690-94F3-F2E3-8F343378E636}"/>
              </a:ext>
            </a:extLst>
          </p:cNvPr>
          <p:cNvSpPr/>
          <p:nvPr/>
        </p:nvSpPr>
        <p:spPr>
          <a:xfrm>
            <a:off x="1365219" y="6046579"/>
            <a:ext cx="6092564"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33" name="Prostokąt 32">
            <a:extLst>
              <a:ext uri="{FF2B5EF4-FFF2-40B4-BE49-F238E27FC236}">
                <a16:creationId xmlns:a16="http://schemas.microsoft.com/office/drawing/2014/main" id="{5A5A0174-CCD3-0EEE-E4B9-53F34DE9A53F}"/>
              </a:ext>
            </a:extLst>
          </p:cNvPr>
          <p:cNvSpPr/>
          <p:nvPr/>
        </p:nvSpPr>
        <p:spPr>
          <a:xfrm>
            <a:off x="1827768" y="5478809"/>
            <a:ext cx="5643370"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36" name="Podtytuł 2">
            <a:extLst>
              <a:ext uri="{FF2B5EF4-FFF2-40B4-BE49-F238E27FC236}">
                <a16:creationId xmlns:a16="http://schemas.microsoft.com/office/drawing/2014/main" id="{0C425C2A-5494-F732-F054-5382E9D7C1EB}"/>
              </a:ext>
            </a:extLst>
          </p:cNvPr>
          <p:cNvSpPr txBox="1">
            <a:spLocks/>
          </p:cNvSpPr>
          <p:nvPr/>
        </p:nvSpPr>
        <p:spPr>
          <a:xfrm>
            <a:off x="3689057" y="3355023"/>
            <a:ext cx="3565447" cy="396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1215 osób długotrwale bezrobotnych</a:t>
            </a:r>
          </a:p>
        </p:txBody>
      </p:sp>
      <p:sp>
        <p:nvSpPr>
          <p:cNvPr id="37" name="Podtytuł 2">
            <a:extLst>
              <a:ext uri="{FF2B5EF4-FFF2-40B4-BE49-F238E27FC236}">
                <a16:creationId xmlns:a16="http://schemas.microsoft.com/office/drawing/2014/main" id="{6EA93D2C-DA75-1B03-FEAA-8C66E04B9B33}"/>
              </a:ext>
            </a:extLst>
          </p:cNvPr>
          <p:cNvSpPr txBox="1">
            <a:spLocks/>
          </p:cNvSpPr>
          <p:nvPr/>
        </p:nvSpPr>
        <p:spPr>
          <a:xfrm>
            <a:off x="3645794" y="3898253"/>
            <a:ext cx="3575902" cy="3388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387 osób powyżej 50 roku życia</a:t>
            </a:r>
          </a:p>
        </p:txBody>
      </p:sp>
      <p:sp>
        <p:nvSpPr>
          <p:cNvPr id="38" name="Podtytuł 2">
            <a:extLst>
              <a:ext uri="{FF2B5EF4-FFF2-40B4-BE49-F238E27FC236}">
                <a16:creationId xmlns:a16="http://schemas.microsoft.com/office/drawing/2014/main" id="{54527FF3-877F-EA90-2FEA-074A341E7632}"/>
              </a:ext>
            </a:extLst>
          </p:cNvPr>
          <p:cNvSpPr txBox="1">
            <a:spLocks/>
          </p:cNvSpPr>
          <p:nvPr/>
        </p:nvSpPr>
        <p:spPr>
          <a:xfrm>
            <a:off x="2191951" y="5536877"/>
            <a:ext cx="5073007" cy="396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450 osób posiadające co najmniej jedno dziecko do 6 roku życia</a:t>
            </a:r>
          </a:p>
        </p:txBody>
      </p:sp>
      <p:sp>
        <p:nvSpPr>
          <p:cNvPr id="39" name="Podtytuł 2">
            <a:extLst>
              <a:ext uri="{FF2B5EF4-FFF2-40B4-BE49-F238E27FC236}">
                <a16:creationId xmlns:a16="http://schemas.microsoft.com/office/drawing/2014/main" id="{F7C8F2B7-2D37-F3A0-706E-FE9842A554FA}"/>
              </a:ext>
            </a:extLst>
          </p:cNvPr>
          <p:cNvSpPr txBox="1">
            <a:spLocks/>
          </p:cNvSpPr>
          <p:nvPr/>
        </p:nvSpPr>
        <p:spPr>
          <a:xfrm>
            <a:off x="1365219" y="6115681"/>
            <a:ext cx="6168660" cy="3962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3 osoby posiadające co najmniej jedno dziecko niepełnosprawne do 18 roku życia</a:t>
            </a:r>
          </a:p>
        </p:txBody>
      </p:sp>
      <p:sp>
        <p:nvSpPr>
          <p:cNvPr id="40" name="Podtytuł 2">
            <a:extLst>
              <a:ext uri="{FF2B5EF4-FFF2-40B4-BE49-F238E27FC236}">
                <a16:creationId xmlns:a16="http://schemas.microsoft.com/office/drawing/2014/main" id="{4506399A-7754-69F2-6293-03A84BC544E2}"/>
              </a:ext>
            </a:extLst>
          </p:cNvPr>
          <p:cNvSpPr txBox="1">
            <a:spLocks/>
          </p:cNvSpPr>
          <p:nvPr/>
        </p:nvSpPr>
        <p:spPr>
          <a:xfrm>
            <a:off x="3667265" y="4416570"/>
            <a:ext cx="2530335" cy="3962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95 osób niepełnosprawnych</a:t>
            </a:r>
          </a:p>
        </p:txBody>
      </p:sp>
      <p:cxnSp>
        <p:nvCxnSpPr>
          <p:cNvPr id="42" name="Łącznik: łamany 41">
            <a:extLst>
              <a:ext uri="{FF2B5EF4-FFF2-40B4-BE49-F238E27FC236}">
                <a16:creationId xmlns:a16="http://schemas.microsoft.com/office/drawing/2014/main" id="{AF73018B-B6E2-5E34-D24C-71318B3F4B27}"/>
              </a:ext>
            </a:extLst>
          </p:cNvPr>
          <p:cNvCxnSpPr>
            <a:cxnSpLocks/>
            <a:endCxn id="29" idx="1"/>
          </p:cNvCxnSpPr>
          <p:nvPr/>
        </p:nvCxnSpPr>
        <p:spPr>
          <a:xfrm flipV="1">
            <a:off x="2507847" y="3528470"/>
            <a:ext cx="1026976" cy="205322"/>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65" name="Łącznik: łamany 64">
            <a:extLst>
              <a:ext uri="{FF2B5EF4-FFF2-40B4-BE49-F238E27FC236}">
                <a16:creationId xmlns:a16="http://schemas.microsoft.com/office/drawing/2014/main" id="{8D608B71-7642-84DF-FF5F-AB9B4E147604}"/>
              </a:ext>
            </a:extLst>
          </p:cNvPr>
          <p:cNvCxnSpPr>
            <a:cxnSpLocks/>
            <a:endCxn id="30" idx="1"/>
          </p:cNvCxnSpPr>
          <p:nvPr/>
        </p:nvCxnSpPr>
        <p:spPr>
          <a:xfrm>
            <a:off x="2518325" y="3839586"/>
            <a:ext cx="1002893" cy="198120"/>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68" name="Łącznik: łamany 67">
            <a:extLst>
              <a:ext uri="{FF2B5EF4-FFF2-40B4-BE49-F238E27FC236}">
                <a16:creationId xmlns:a16="http://schemas.microsoft.com/office/drawing/2014/main" id="{D39CFC0A-FE5D-2062-BC93-FC16282A6B25}"/>
              </a:ext>
            </a:extLst>
          </p:cNvPr>
          <p:cNvCxnSpPr>
            <a:cxnSpLocks/>
            <a:endCxn id="23" idx="1"/>
          </p:cNvCxnSpPr>
          <p:nvPr/>
        </p:nvCxnSpPr>
        <p:spPr>
          <a:xfrm flipV="1">
            <a:off x="2324579" y="2892202"/>
            <a:ext cx="1249871" cy="430946"/>
          </a:xfrm>
          <a:prstGeom prst="bent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102" name="Łącznik: łamany 101">
            <a:extLst>
              <a:ext uri="{FF2B5EF4-FFF2-40B4-BE49-F238E27FC236}">
                <a16:creationId xmlns:a16="http://schemas.microsoft.com/office/drawing/2014/main" id="{10D0AA93-49B8-8EE6-6443-8CCC3177CE57}"/>
              </a:ext>
            </a:extLst>
          </p:cNvPr>
          <p:cNvCxnSpPr>
            <a:cxnSpLocks/>
            <a:endCxn id="32" idx="1"/>
          </p:cNvCxnSpPr>
          <p:nvPr/>
        </p:nvCxnSpPr>
        <p:spPr>
          <a:xfrm rot="16200000" flipH="1">
            <a:off x="419449" y="5298928"/>
            <a:ext cx="1514527" cy="377013"/>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109" name="Łącznik: łamany 108">
            <a:extLst>
              <a:ext uri="{FF2B5EF4-FFF2-40B4-BE49-F238E27FC236}">
                <a16:creationId xmlns:a16="http://schemas.microsoft.com/office/drawing/2014/main" id="{E97E158A-CCDE-1F9A-29B8-B81F45218CA4}"/>
              </a:ext>
            </a:extLst>
          </p:cNvPr>
          <p:cNvCxnSpPr>
            <a:cxnSpLocks/>
            <a:endCxn id="31" idx="1"/>
          </p:cNvCxnSpPr>
          <p:nvPr/>
        </p:nvCxnSpPr>
        <p:spPr>
          <a:xfrm>
            <a:off x="2507847" y="4235826"/>
            <a:ext cx="385002" cy="338428"/>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11" name="Łącznik: łamany 110">
            <a:extLst>
              <a:ext uri="{FF2B5EF4-FFF2-40B4-BE49-F238E27FC236}">
                <a16:creationId xmlns:a16="http://schemas.microsoft.com/office/drawing/2014/main" id="{A2FE6243-2454-55E7-DE9A-BC03253C5E32}"/>
              </a:ext>
            </a:extLst>
          </p:cNvPr>
          <p:cNvCxnSpPr>
            <a:cxnSpLocks/>
            <a:stCxn id="19" idx="4"/>
            <a:endCxn id="33" idx="1"/>
          </p:cNvCxnSpPr>
          <p:nvPr/>
        </p:nvCxnSpPr>
        <p:spPr>
          <a:xfrm rot="16200000" flipH="1">
            <a:off x="1267780" y="5116940"/>
            <a:ext cx="820353" cy="299624"/>
          </a:xfrm>
          <a:prstGeom prst="bentConnector2">
            <a:avLst/>
          </a:prstGeom>
          <a:ln>
            <a:tailEnd type="triangle"/>
          </a:ln>
        </p:spPr>
        <p:style>
          <a:lnRef idx="1">
            <a:schemeClr val="dk1"/>
          </a:lnRef>
          <a:fillRef idx="0">
            <a:schemeClr val="dk1"/>
          </a:fillRef>
          <a:effectRef idx="0">
            <a:schemeClr val="dk1"/>
          </a:effectRef>
          <a:fontRef idx="minor">
            <a:schemeClr val="tx1"/>
          </a:fontRef>
        </p:style>
      </p:cxnSp>
      <p:grpSp>
        <p:nvGrpSpPr>
          <p:cNvPr id="3" name="Group 29">
            <a:extLst>
              <a:ext uri="{FF2B5EF4-FFF2-40B4-BE49-F238E27FC236}">
                <a16:creationId xmlns:a16="http://schemas.microsoft.com/office/drawing/2014/main" id="{3A7A60B6-5459-2794-8A28-73BCB2EE3467}"/>
              </a:ext>
            </a:extLst>
          </p:cNvPr>
          <p:cNvGrpSpPr/>
          <p:nvPr/>
        </p:nvGrpSpPr>
        <p:grpSpPr>
          <a:xfrm>
            <a:off x="0" y="-7633"/>
            <a:ext cx="12192000" cy="1024283"/>
            <a:chOff x="0" y="0"/>
            <a:chExt cx="4574327" cy="406438"/>
          </a:xfrm>
          <a:solidFill>
            <a:schemeClr val="accent4">
              <a:lumMod val="60000"/>
              <a:lumOff val="40000"/>
            </a:schemeClr>
          </a:solidFill>
        </p:grpSpPr>
        <p:sp>
          <p:nvSpPr>
            <p:cNvPr id="6" name="Freeform 30">
              <a:extLst>
                <a:ext uri="{FF2B5EF4-FFF2-40B4-BE49-F238E27FC236}">
                  <a16:creationId xmlns:a16="http://schemas.microsoft.com/office/drawing/2014/main" id="{7E8D3392-85E5-5E65-EDBA-2EDE23D372BD}"/>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8" name="TextBox 31">
              <a:extLst>
                <a:ext uri="{FF2B5EF4-FFF2-40B4-BE49-F238E27FC236}">
                  <a16:creationId xmlns:a16="http://schemas.microsoft.com/office/drawing/2014/main" id="{4B0DDEF1-B47F-BDA7-1E78-111F1D67C1EB}"/>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9" name="TextBox 36">
            <a:extLst>
              <a:ext uri="{FF2B5EF4-FFF2-40B4-BE49-F238E27FC236}">
                <a16:creationId xmlns:a16="http://schemas.microsoft.com/office/drawing/2014/main" id="{22624064-719F-A2FF-D9D9-95A71D15E043}"/>
              </a:ext>
            </a:extLst>
          </p:cNvPr>
          <p:cNvSpPr txBox="1"/>
          <p:nvPr/>
        </p:nvSpPr>
        <p:spPr>
          <a:xfrm>
            <a:off x="730872" y="76806"/>
            <a:ext cx="10769833" cy="842475"/>
          </a:xfrm>
          <a:prstGeom prst="rect">
            <a:avLst/>
          </a:prstGeom>
        </p:spPr>
        <p:txBody>
          <a:bodyPr wrap="square"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BEZROBOCIE</a:t>
            </a:r>
            <a:endParaRPr lang="en-US" sz="4999" b="1" spc="99" dirty="0">
              <a:solidFill>
                <a:prstClr val="black"/>
              </a:solidFill>
              <a:latin typeface="Garet Bold"/>
              <a:ea typeface="Garet Bold"/>
              <a:cs typeface="Garet Bold"/>
              <a:sym typeface="Garet Bold"/>
            </a:endParaRPr>
          </a:p>
        </p:txBody>
      </p:sp>
      <p:sp>
        <p:nvSpPr>
          <p:cNvPr id="11" name="TextBox 43">
            <a:extLst>
              <a:ext uri="{FF2B5EF4-FFF2-40B4-BE49-F238E27FC236}">
                <a16:creationId xmlns:a16="http://schemas.microsoft.com/office/drawing/2014/main" id="{CA0E28F6-C507-489C-4F9A-9B86DCAA5C26}"/>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
        <p:nvSpPr>
          <p:cNvPr id="45" name="Prostokąt 44">
            <a:extLst>
              <a:ext uri="{FF2B5EF4-FFF2-40B4-BE49-F238E27FC236}">
                <a16:creationId xmlns:a16="http://schemas.microsoft.com/office/drawing/2014/main" id="{15998290-3177-34F5-2788-5355B7A64784}"/>
              </a:ext>
            </a:extLst>
          </p:cNvPr>
          <p:cNvSpPr/>
          <p:nvPr/>
        </p:nvSpPr>
        <p:spPr>
          <a:xfrm>
            <a:off x="2892849" y="4943491"/>
            <a:ext cx="4578288" cy="396240"/>
          </a:xfrm>
          <a:prstGeom prst="rect">
            <a:avLst/>
          </a:prstGeom>
          <a:solidFill>
            <a:schemeClr val="accent4">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pl-PL">
              <a:solidFill>
                <a:schemeClr val="accent6">
                  <a:lumMod val="75000"/>
                </a:schemeClr>
              </a:solidFill>
            </a:endParaRPr>
          </a:p>
        </p:txBody>
      </p:sp>
      <p:sp>
        <p:nvSpPr>
          <p:cNvPr id="48" name="Podtytuł 2">
            <a:extLst>
              <a:ext uri="{FF2B5EF4-FFF2-40B4-BE49-F238E27FC236}">
                <a16:creationId xmlns:a16="http://schemas.microsoft.com/office/drawing/2014/main" id="{98E60C4D-460C-9997-0A56-1725EB4A9432}"/>
              </a:ext>
            </a:extLst>
          </p:cNvPr>
          <p:cNvSpPr txBox="1">
            <a:spLocks/>
          </p:cNvSpPr>
          <p:nvPr/>
        </p:nvSpPr>
        <p:spPr>
          <a:xfrm>
            <a:off x="3112180" y="5028334"/>
            <a:ext cx="4345603" cy="3962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400" b="1" dirty="0"/>
              <a:t>3 osoby korzystające ze świadczeń z opieki społecznej</a:t>
            </a:r>
          </a:p>
        </p:txBody>
      </p:sp>
      <p:cxnSp>
        <p:nvCxnSpPr>
          <p:cNvPr id="50" name="Łącznik: łamany 49">
            <a:extLst>
              <a:ext uri="{FF2B5EF4-FFF2-40B4-BE49-F238E27FC236}">
                <a16:creationId xmlns:a16="http://schemas.microsoft.com/office/drawing/2014/main" id="{BE5813BB-4C80-2F5E-D994-F66E083FFA57}"/>
              </a:ext>
            </a:extLst>
          </p:cNvPr>
          <p:cNvCxnSpPr>
            <a:cxnSpLocks/>
            <a:endCxn id="45" idx="1"/>
          </p:cNvCxnSpPr>
          <p:nvPr/>
        </p:nvCxnSpPr>
        <p:spPr>
          <a:xfrm>
            <a:off x="2068945" y="4730171"/>
            <a:ext cx="823904" cy="411440"/>
          </a:xfrm>
          <a:prstGeom prst="bentConnector3">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2" name="Tabela 61">
            <a:extLst>
              <a:ext uri="{FF2B5EF4-FFF2-40B4-BE49-F238E27FC236}">
                <a16:creationId xmlns:a16="http://schemas.microsoft.com/office/drawing/2014/main" id="{A3F548ED-9059-B3BA-9D43-0A4A9FD895FF}"/>
              </a:ext>
            </a:extLst>
          </p:cNvPr>
          <p:cNvGraphicFramePr>
            <a:graphicFrameLocks noGrp="1"/>
          </p:cNvGraphicFramePr>
          <p:nvPr>
            <p:extLst>
              <p:ext uri="{D42A27DB-BD31-4B8C-83A1-F6EECF244321}">
                <p14:modId xmlns:p14="http://schemas.microsoft.com/office/powerpoint/2010/main" val="3348017851"/>
              </p:ext>
            </p:extLst>
          </p:nvPr>
        </p:nvGraphicFramePr>
        <p:xfrm>
          <a:off x="8450431" y="2161307"/>
          <a:ext cx="2025396" cy="4281512"/>
        </p:xfrm>
        <a:graphic>
          <a:graphicData uri="http://schemas.openxmlformats.org/drawingml/2006/table">
            <a:tbl>
              <a:tblPr firstRow="1" bandRow="1">
                <a:tableStyleId>{17292A2E-F333-43FB-9621-5CBBE7FDCDCB}</a:tableStyleId>
              </a:tblPr>
              <a:tblGrid>
                <a:gridCol w="1012698">
                  <a:extLst>
                    <a:ext uri="{9D8B030D-6E8A-4147-A177-3AD203B41FA5}">
                      <a16:colId xmlns:a16="http://schemas.microsoft.com/office/drawing/2014/main" val="515121069"/>
                    </a:ext>
                  </a:extLst>
                </a:gridCol>
                <a:gridCol w="1012698">
                  <a:extLst>
                    <a:ext uri="{9D8B030D-6E8A-4147-A177-3AD203B41FA5}">
                      <a16:colId xmlns:a16="http://schemas.microsoft.com/office/drawing/2014/main" val="675130569"/>
                    </a:ext>
                  </a:extLst>
                </a:gridCol>
              </a:tblGrid>
              <a:tr h="535189">
                <a:tc>
                  <a:txBody>
                    <a:bodyPr/>
                    <a:lstStyle/>
                    <a:p>
                      <a:pPr algn="ctr"/>
                      <a:endParaRPr lang="pl-PL" dirty="0"/>
                    </a:p>
                  </a:txBody>
                  <a:tcPr/>
                </a:tc>
                <a:tc>
                  <a:txBody>
                    <a:bodyPr/>
                    <a:lstStyle/>
                    <a:p>
                      <a:pPr algn="ctr"/>
                      <a:endParaRPr lang="pl-PL" dirty="0"/>
                    </a:p>
                  </a:txBody>
                  <a:tcPr/>
                </a:tc>
                <a:extLst>
                  <a:ext uri="{0D108BD9-81ED-4DB2-BD59-A6C34878D82A}">
                    <a16:rowId xmlns:a16="http://schemas.microsoft.com/office/drawing/2014/main" val="1769874204"/>
                  </a:ext>
                </a:extLst>
              </a:tr>
              <a:tr h="535189">
                <a:tc>
                  <a:txBody>
                    <a:bodyPr/>
                    <a:lstStyle/>
                    <a:p>
                      <a:pPr algn="ctr">
                        <a:spcBef>
                          <a:spcPts val="500"/>
                        </a:spcBef>
                      </a:pPr>
                      <a:r>
                        <a:rPr lang="pl-PL" sz="1400" dirty="0"/>
                        <a:t>351</a:t>
                      </a:r>
                    </a:p>
                  </a:txBody>
                  <a:tcPr/>
                </a:tc>
                <a:tc>
                  <a:txBody>
                    <a:bodyPr/>
                    <a:lstStyle/>
                    <a:p>
                      <a:pPr algn="ctr">
                        <a:spcBef>
                          <a:spcPts val="500"/>
                        </a:spcBef>
                      </a:pPr>
                      <a:r>
                        <a:rPr lang="pl-PL" sz="1400" dirty="0"/>
                        <a:t>301</a:t>
                      </a:r>
                    </a:p>
                  </a:txBody>
                  <a:tcPr/>
                </a:tc>
                <a:extLst>
                  <a:ext uri="{0D108BD9-81ED-4DB2-BD59-A6C34878D82A}">
                    <a16:rowId xmlns:a16="http://schemas.microsoft.com/office/drawing/2014/main" val="3891013402"/>
                  </a:ext>
                </a:extLst>
              </a:tr>
              <a:tr h="535189">
                <a:tc>
                  <a:txBody>
                    <a:bodyPr/>
                    <a:lstStyle/>
                    <a:p>
                      <a:pPr algn="ctr">
                        <a:spcBef>
                          <a:spcPts val="500"/>
                        </a:spcBef>
                      </a:pPr>
                      <a:r>
                        <a:rPr lang="pl-PL" sz="1400" dirty="0"/>
                        <a:t>730</a:t>
                      </a:r>
                    </a:p>
                  </a:txBody>
                  <a:tcPr/>
                </a:tc>
                <a:tc>
                  <a:txBody>
                    <a:bodyPr/>
                    <a:lstStyle/>
                    <a:p>
                      <a:pPr algn="ctr">
                        <a:spcBef>
                          <a:spcPts val="500"/>
                        </a:spcBef>
                      </a:pPr>
                      <a:r>
                        <a:rPr lang="pl-PL" sz="1400" dirty="0"/>
                        <a:t>485</a:t>
                      </a:r>
                    </a:p>
                  </a:txBody>
                  <a:tcPr/>
                </a:tc>
                <a:extLst>
                  <a:ext uri="{0D108BD9-81ED-4DB2-BD59-A6C34878D82A}">
                    <a16:rowId xmlns:a16="http://schemas.microsoft.com/office/drawing/2014/main" val="1281426206"/>
                  </a:ext>
                </a:extLst>
              </a:tr>
              <a:tr h="535189">
                <a:tc>
                  <a:txBody>
                    <a:bodyPr/>
                    <a:lstStyle/>
                    <a:p>
                      <a:pPr algn="ctr">
                        <a:spcBef>
                          <a:spcPts val="500"/>
                        </a:spcBef>
                      </a:pPr>
                      <a:r>
                        <a:rPr lang="pl-PL" sz="1400" dirty="0"/>
                        <a:t>131</a:t>
                      </a:r>
                    </a:p>
                  </a:txBody>
                  <a:tcPr/>
                </a:tc>
                <a:tc>
                  <a:txBody>
                    <a:bodyPr/>
                    <a:lstStyle/>
                    <a:p>
                      <a:pPr algn="ctr">
                        <a:spcBef>
                          <a:spcPts val="500"/>
                        </a:spcBef>
                      </a:pPr>
                      <a:r>
                        <a:rPr lang="pl-PL" sz="1400" dirty="0"/>
                        <a:t>256</a:t>
                      </a:r>
                    </a:p>
                  </a:txBody>
                  <a:tcPr/>
                </a:tc>
                <a:extLst>
                  <a:ext uri="{0D108BD9-81ED-4DB2-BD59-A6C34878D82A}">
                    <a16:rowId xmlns:a16="http://schemas.microsoft.com/office/drawing/2014/main" val="38342809"/>
                  </a:ext>
                </a:extLst>
              </a:tr>
              <a:tr h="535189">
                <a:tc>
                  <a:txBody>
                    <a:bodyPr/>
                    <a:lstStyle/>
                    <a:p>
                      <a:pPr algn="ctr">
                        <a:spcBef>
                          <a:spcPts val="500"/>
                        </a:spcBef>
                      </a:pPr>
                      <a:r>
                        <a:rPr lang="pl-PL" sz="1400" dirty="0"/>
                        <a:t>41</a:t>
                      </a:r>
                    </a:p>
                  </a:txBody>
                  <a:tcPr/>
                </a:tc>
                <a:tc>
                  <a:txBody>
                    <a:bodyPr/>
                    <a:lstStyle/>
                    <a:p>
                      <a:pPr algn="ctr">
                        <a:spcBef>
                          <a:spcPts val="500"/>
                        </a:spcBef>
                      </a:pPr>
                      <a:r>
                        <a:rPr lang="pl-PL" sz="1400" dirty="0"/>
                        <a:t>54</a:t>
                      </a:r>
                    </a:p>
                  </a:txBody>
                  <a:tcPr/>
                </a:tc>
                <a:extLst>
                  <a:ext uri="{0D108BD9-81ED-4DB2-BD59-A6C34878D82A}">
                    <a16:rowId xmlns:a16="http://schemas.microsoft.com/office/drawing/2014/main" val="3180522568"/>
                  </a:ext>
                </a:extLst>
              </a:tr>
              <a:tr h="535189">
                <a:tc>
                  <a:txBody>
                    <a:bodyPr/>
                    <a:lstStyle/>
                    <a:p>
                      <a:pPr algn="ctr">
                        <a:spcBef>
                          <a:spcPts val="500"/>
                        </a:spcBef>
                      </a:pPr>
                      <a:r>
                        <a:rPr lang="pl-PL" sz="1400" dirty="0"/>
                        <a:t>3</a:t>
                      </a:r>
                    </a:p>
                  </a:txBody>
                  <a:tcPr/>
                </a:tc>
                <a:tc>
                  <a:txBody>
                    <a:bodyPr/>
                    <a:lstStyle/>
                    <a:p>
                      <a:pPr algn="ctr">
                        <a:spcBef>
                          <a:spcPts val="500"/>
                        </a:spcBef>
                      </a:pPr>
                      <a:r>
                        <a:rPr lang="pl-PL" sz="1400" dirty="0"/>
                        <a:t>0</a:t>
                      </a:r>
                    </a:p>
                  </a:txBody>
                  <a:tcPr/>
                </a:tc>
                <a:extLst>
                  <a:ext uri="{0D108BD9-81ED-4DB2-BD59-A6C34878D82A}">
                    <a16:rowId xmlns:a16="http://schemas.microsoft.com/office/drawing/2014/main" val="3486510023"/>
                  </a:ext>
                </a:extLst>
              </a:tr>
              <a:tr h="535189">
                <a:tc>
                  <a:txBody>
                    <a:bodyPr/>
                    <a:lstStyle/>
                    <a:p>
                      <a:pPr algn="ctr">
                        <a:spcBef>
                          <a:spcPts val="500"/>
                        </a:spcBef>
                      </a:pPr>
                      <a:r>
                        <a:rPr lang="pl-PL" sz="1400" dirty="0"/>
                        <a:t>378</a:t>
                      </a:r>
                    </a:p>
                  </a:txBody>
                  <a:tcPr/>
                </a:tc>
                <a:tc>
                  <a:txBody>
                    <a:bodyPr/>
                    <a:lstStyle/>
                    <a:p>
                      <a:pPr algn="ctr">
                        <a:spcBef>
                          <a:spcPts val="500"/>
                        </a:spcBef>
                      </a:pPr>
                      <a:r>
                        <a:rPr lang="pl-PL" sz="1400" dirty="0"/>
                        <a:t>72</a:t>
                      </a:r>
                    </a:p>
                  </a:txBody>
                  <a:tcPr/>
                </a:tc>
                <a:extLst>
                  <a:ext uri="{0D108BD9-81ED-4DB2-BD59-A6C34878D82A}">
                    <a16:rowId xmlns:a16="http://schemas.microsoft.com/office/drawing/2014/main" val="1078195195"/>
                  </a:ext>
                </a:extLst>
              </a:tr>
              <a:tr h="535189">
                <a:tc>
                  <a:txBody>
                    <a:bodyPr/>
                    <a:lstStyle/>
                    <a:p>
                      <a:pPr algn="ctr">
                        <a:spcBef>
                          <a:spcPts val="500"/>
                        </a:spcBef>
                      </a:pPr>
                      <a:r>
                        <a:rPr lang="pl-PL" sz="1400" dirty="0"/>
                        <a:t>2</a:t>
                      </a:r>
                    </a:p>
                  </a:txBody>
                  <a:tcPr/>
                </a:tc>
                <a:tc>
                  <a:txBody>
                    <a:bodyPr/>
                    <a:lstStyle/>
                    <a:p>
                      <a:pPr algn="ctr">
                        <a:spcBef>
                          <a:spcPts val="500"/>
                        </a:spcBef>
                      </a:pPr>
                      <a:r>
                        <a:rPr lang="pl-PL" sz="1400" dirty="0"/>
                        <a:t>1</a:t>
                      </a:r>
                    </a:p>
                  </a:txBody>
                  <a:tcPr/>
                </a:tc>
                <a:extLst>
                  <a:ext uri="{0D108BD9-81ED-4DB2-BD59-A6C34878D82A}">
                    <a16:rowId xmlns:a16="http://schemas.microsoft.com/office/drawing/2014/main" val="1000060204"/>
                  </a:ext>
                </a:extLst>
              </a:tr>
            </a:tbl>
          </a:graphicData>
        </a:graphic>
      </p:graphicFrame>
      <p:sp>
        <p:nvSpPr>
          <p:cNvPr id="63" name="Rectangle 1">
            <a:extLst>
              <a:ext uri="{FF2B5EF4-FFF2-40B4-BE49-F238E27FC236}">
                <a16:creationId xmlns:a16="http://schemas.microsoft.com/office/drawing/2014/main" id="{A69510B9-8AA8-739D-836F-1AA62892BA11}"/>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a:p>
        </p:txBody>
      </p:sp>
      <p:sp>
        <p:nvSpPr>
          <p:cNvPr id="64" name="Freeform 2">
            <a:extLst>
              <a:ext uri="{FF2B5EF4-FFF2-40B4-BE49-F238E27FC236}">
                <a16:creationId xmlns:a16="http://schemas.microsoft.com/office/drawing/2014/main" id="{7097BC7F-AEC7-D3EA-5065-8EB424B2CED4}"/>
              </a:ext>
            </a:extLst>
          </p:cNvPr>
          <p:cNvSpPr/>
          <p:nvPr/>
        </p:nvSpPr>
        <p:spPr>
          <a:xfrm>
            <a:off x="8824964" y="2206945"/>
            <a:ext cx="245369" cy="406401"/>
          </a:xfrm>
          <a:custGeom>
            <a:avLst/>
            <a:gdLst/>
            <a:ahLst/>
            <a:cxnLst/>
            <a:rect l="l" t="t" r="r" b="b"/>
            <a:pathLst>
              <a:path w="411845" h="932160">
                <a:moveTo>
                  <a:pt x="0" y="0"/>
                </a:moveTo>
                <a:lnTo>
                  <a:pt x="411845" y="0"/>
                </a:lnTo>
                <a:lnTo>
                  <a:pt x="411845" y="932160"/>
                </a:lnTo>
                <a:lnTo>
                  <a:pt x="0" y="93216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66" name="Freeform 3">
            <a:extLst>
              <a:ext uri="{FF2B5EF4-FFF2-40B4-BE49-F238E27FC236}">
                <a16:creationId xmlns:a16="http://schemas.microsoft.com/office/drawing/2014/main" id="{F77F78A2-CE71-C940-AE07-90C7BF5F24CE}"/>
              </a:ext>
            </a:extLst>
          </p:cNvPr>
          <p:cNvSpPr/>
          <p:nvPr/>
        </p:nvSpPr>
        <p:spPr>
          <a:xfrm>
            <a:off x="9938363" y="2206945"/>
            <a:ext cx="200383" cy="406401"/>
          </a:xfrm>
          <a:custGeom>
            <a:avLst/>
            <a:gdLst/>
            <a:ahLst/>
            <a:cxnLst/>
            <a:rect l="l" t="t" r="r" b="b"/>
            <a:pathLst>
              <a:path w="268806" h="750156">
                <a:moveTo>
                  <a:pt x="0" y="0"/>
                </a:moveTo>
                <a:lnTo>
                  <a:pt x="268806" y="0"/>
                </a:lnTo>
                <a:lnTo>
                  <a:pt x="268806" y="750156"/>
                </a:lnTo>
                <a:lnTo>
                  <a:pt x="0" y="75015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Tree>
    <p:extLst>
      <p:ext uri="{BB962C8B-B14F-4D97-AF65-F5344CB8AC3E}">
        <p14:creationId xmlns:p14="http://schemas.microsoft.com/office/powerpoint/2010/main" val="2841328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54D08-0F90-F82C-B9B5-A3E52422890D}"/>
            </a:ext>
          </a:extLst>
        </p:cNvPr>
        <p:cNvGrpSpPr/>
        <p:nvPr/>
      </p:nvGrpSpPr>
      <p:grpSpPr>
        <a:xfrm>
          <a:off x="0" y="0"/>
          <a:ext cx="0" cy="0"/>
          <a:chOff x="0" y="0"/>
          <a:chExt cx="0" cy="0"/>
        </a:xfrm>
      </p:grpSpPr>
      <p:grpSp>
        <p:nvGrpSpPr>
          <p:cNvPr id="31" name="all">
            <a:extLst>
              <a:ext uri="{FF2B5EF4-FFF2-40B4-BE49-F238E27FC236}">
                <a16:creationId xmlns:a16="http://schemas.microsoft.com/office/drawing/2014/main" id="{1FC707E3-4275-DA1C-6FE5-3DBDC58FEEE0}"/>
              </a:ext>
            </a:extLst>
          </p:cNvPr>
          <p:cNvGrpSpPr>
            <a:grpSpLocks noChangeAspect="1"/>
          </p:cNvGrpSpPr>
          <p:nvPr/>
        </p:nvGrpSpPr>
        <p:grpSpPr>
          <a:xfrm>
            <a:off x="907408" y="1708715"/>
            <a:ext cx="3736897" cy="2995961"/>
            <a:chOff x="0" y="0"/>
            <a:chExt cx="4257551" cy="3413382"/>
          </a:xfrm>
        </p:grpSpPr>
        <p:sp>
          <p:nvSpPr>
            <p:cNvPr id="32" name="terc_1204012_obj">
              <a:extLst>
                <a:ext uri="{FF2B5EF4-FFF2-40B4-BE49-F238E27FC236}">
                  <a16:creationId xmlns:a16="http://schemas.microsoft.com/office/drawing/2014/main" id="{A25C05AD-2ADB-8D45-1EF8-BBF6B8F49EE6}"/>
                </a:ext>
              </a:extLst>
            </p:cNvPr>
            <p:cNvSpPr/>
            <p:nvPr/>
          </p:nvSpPr>
          <p:spPr>
            <a:xfrm>
              <a:off x="844169" y="734060"/>
              <a:ext cx="917578" cy="954281"/>
            </a:xfrm>
            <a:custGeom>
              <a:avLst/>
              <a:gdLst/>
              <a:ahLst/>
              <a:cxnLst/>
              <a:rect l="0" t="0" r="0" b="0"/>
              <a:pathLst>
                <a:path w="317501" h="330201">
                  <a:moveTo>
                    <a:pt x="0" y="177800"/>
                  </a:moveTo>
                  <a:lnTo>
                    <a:pt x="12700" y="177800"/>
                  </a:lnTo>
                  <a:lnTo>
                    <a:pt x="12700" y="165100"/>
                  </a:lnTo>
                  <a:lnTo>
                    <a:pt x="38100" y="165100"/>
                  </a:lnTo>
                  <a:lnTo>
                    <a:pt x="38100" y="152400"/>
                  </a:lnTo>
                  <a:lnTo>
                    <a:pt x="50800" y="152400"/>
                  </a:lnTo>
                  <a:lnTo>
                    <a:pt x="63500" y="139700"/>
                  </a:lnTo>
                  <a:lnTo>
                    <a:pt x="63500" y="76200"/>
                  </a:lnTo>
                  <a:lnTo>
                    <a:pt x="76200" y="63500"/>
                  </a:lnTo>
                  <a:lnTo>
                    <a:pt x="76200" y="50800"/>
                  </a:lnTo>
                  <a:lnTo>
                    <a:pt x="101600" y="50800"/>
                  </a:lnTo>
                  <a:lnTo>
                    <a:pt x="114300" y="63500"/>
                  </a:lnTo>
                  <a:lnTo>
                    <a:pt x="139700" y="63500"/>
                  </a:lnTo>
                  <a:lnTo>
                    <a:pt x="152400" y="50800"/>
                  </a:lnTo>
                  <a:lnTo>
                    <a:pt x="165100" y="50800"/>
                  </a:lnTo>
                  <a:lnTo>
                    <a:pt x="165100" y="38100"/>
                  </a:lnTo>
                  <a:lnTo>
                    <a:pt x="177800" y="38100"/>
                  </a:lnTo>
                  <a:lnTo>
                    <a:pt x="177800" y="25400"/>
                  </a:lnTo>
                  <a:lnTo>
                    <a:pt x="203200" y="0"/>
                  </a:lnTo>
                  <a:lnTo>
                    <a:pt x="215900" y="0"/>
                  </a:lnTo>
                  <a:lnTo>
                    <a:pt x="228600" y="12700"/>
                  </a:lnTo>
                  <a:lnTo>
                    <a:pt x="241300" y="12700"/>
                  </a:lnTo>
                  <a:lnTo>
                    <a:pt x="241300" y="25400"/>
                  </a:lnTo>
                  <a:lnTo>
                    <a:pt x="266700" y="25400"/>
                  </a:lnTo>
                  <a:lnTo>
                    <a:pt x="279400" y="38100"/>
                  </a:lnTo>
                  <a:lnTo>
                    <a:pt x="304800" y="38100"/>
                  </a:lnTo>
                  <a:lnTo>
                    <a:pt x="317500" y="50800"/>
                  </a:lnTo>
                  <a:lnTo>
                    <a:pt x="317500" y="88900"/>
                  </a:lnTo>
                  <a:lnTo>
                    <a:pt x="304800" y="101600"/>
                  </a:lnTo>
                  <a:lnTo>
                    <a:pt x="292100" y="101600"/>
                  </a:lnTo>
                  <a:lnTo>
                    <a:pt x="292100" y="88900"/>
                  </a:lnTo>
                  <a:lnTo>
                    <a:pt x="279400" y="88900"/>
                  </a:lnTo>
                  <a:lnTo>
                    <a:pt x="279400" y="127000"/>
                  </a:lnTo>
                  <a:lnTo>
                    <a:pt x="279400" y="127000"/>
                  </a:lnTo>
                  <a:lnTo>
                    <a:pt x="279400" y="177800"/>
                  </a:lnTo>
                  <a:lnTo>
                    <a:pt x="241300" y="177800"/>
                  </a:lnTo>
                  <a:lnTo>
                    <a:pt x="241300" y="203200"/>
                  </a:lnTo>
                  <a:lnTo>
                    <a:pt x="254000" y="203200"/>
                  </a:lnTo>
                  <a:lnTo>
                    <a:pt x="254000" y="215900"/>
                  </a:lnTo>
                  <a:lnTo>
                    <a:pt x="266700" y="215900"/>
                  </a:lnTo>
                  <a:lnTo>
                    <a:pt x="266700" y="241300"/>
                  </a:lnTo>
                  <a:lnTo>
                    <a:pt x="279400" y="241300"/>
                  </a:lnTo>
                  <a:lnTo>
                    <a:pt x="279400" y="266700"/>
                  </a:lnTo>
                  <a:lnTo>
                    <a:pt x="292100" y="266700"/>
                  </a:lnTo>
                  <a:lnTo>
                    <a:pt x="292100" y="292100"/>
                  </a:lnTo>
                  <a:lnTo>
                    <a:pt x="304800" y="292100"/>
                  </a:lnTo>
                  <a:lnTo>
                    <a:pt x="304800" y="304800"/>
                  </a:lnTo>
                  <a:lnTo>
                    <a:pt x="279400" y="304800"/>
                  </a:lnTo>
                  <a:lnTo>
                    <a:pt x="279400" y="317500"/>
                  </a:lnTo>
                  <a:lnTo>
                    <a:pt x="254000" y="317500"/>
                  </a:lnTo>
                  <a:lnTo>
                    <a:pt x="254000" y="330200"/>
                  </a:lnTo>
                  <a:lnTo>
                    <a:pt x="203200" y="330200"/>
                  </a:lnTo>
                  <a:lnTo>
                    <a:pt x="203200" y="317500"/>
                  </a:lnTo>
                  <a:lnTo>
                    <a:pt x="190500" y="304800"/>
                  </a:lnTo>
                  <a:lnTo>
                    <a:pt x="165100" y="304800"/>
                  </a:lnTo>
                  <a:lnTo>
                    <a:pt x="165100" y="292100"/>
                  </a:lnTo>
                  <a:lnTo>
                    <a:pt x="152400" y="304800"/>
                  </a:lnTo>
                  <a:lnTo>
                    <a:pt x="101600" y="304800"/>
                  </a:lnTo>
                  <a:lnTo>
                    <a:pt x="101600" y="292100"/>
                  </a:lnTo>
                  <a:lnTo>
                    <a:pt x="25400" y="292100"/>
                  </a:lnTo>
                  <a:lnTo>
                    <a:pt x="25400" y="279400"/>
                  </a:lnTo>
                  <a:lnTo>
                    <a:pt x="50800" y="279400"/>
                  </a:lnTo>
                  <a:lnTo>
                    <a:pt x="50800" y="266700"/>
                  </a:lnTo>
                  <a:lnTo>
                    <a:pt x="63500" y="266700"/>
                  </a:lnTo>
                  <a:lnTo>
                    <a:pt x="63500" y="254000"/>
                  </a:lnTo>
                  <a:lnTo>
                    <a:pt x="50800" y="254000"/>
                  </a:lnTo>
                  <a:lnTo>
                    <a:pt x="50800" y="241300"/>
                  </a:lnTo>
                  <a:lnTo>
                    <a:pt x="38100" y="241300"/>
                  </a:lnTo>
                  <a:lnTo>
                    <a:pt x="38100" y="228600"/>
                  </a:lnTo>
                  <a:lnTo>
                    <a:pt x="25400" y="228600"/>
                  </a:lnTo>
                  <a:lnTo>
                    <a:pt x="25400" y="215900"/>
                  </a:lnTo>
                  <a:lnTo>
                    <a:pt x="12700" y="215900"/>
                  </a:lnTo>
                  <a:lnTo>
                    <a:pt x="12700" y="203200"/>
                  </a:lnTo>
                  <a:lnTo>
                    <a:pt x="12700" y="203200"/>
                  </a:lnTo>
                  <a:lnTo>
                    <a:pt x="12700" y="190500"/>
                  </a:lnTo>
                  <a:lnTo>
                    <a:pt x="0" y="1905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3" name="terc_1204023_obj">
              <a:extLst>
                <a:ext uri="{FF2B5EF4-FFF2-40B4-BE49-F238E27FC236}">
                  <a16:creationId xmlns:a16="http://schemas.microsoft.com/office/drawing/2014/main" id="{4DDCAB00-379D-EF9D-317E-BBD24FDB9F5C}"/>
                </a:ext>
              </a:extLst>
            </p:cNvPr>
            <p:cNvSpPr/>
            <p:nvPr/>
          </p:nvSpPr>
          <p:spPr>
            <a:xfrm>
              <a:off x="1798447" y="1468120"/>
              <a:ext cx="1578232" cy="1945262"/>
            </a:xfrm>
            <a:custGeom>
              <a:avLst/>
              <a:gdLst/>
              <a:ahLst/>
              <a:cxnLst/>
              <a:rect l="0" t="0" r="0" b="0"/>
              <a:pathLst>
                <a:path w="546101" h="673101">
                  <a:moveTo>
                    <a:pt x="0" y="444500"/>
                  </a:moveTo>
                  <a:lnTo>
                    <a:pt x="12700" y="444500"/>
                  </a:lnTo>
                  <a:lnTo>
                    <a:pt x="12700" y="431800"/>
                  </a:lnTo>
                  <a:lnTo>
                    <a:pt x="12700" y="431800"/>
                  </a:lnTo>
                  <a:lnTo>
                    <a:pt x="12700" y="406400"/>
                  </a:lnTo>
                  <a:lnTo>
                    <a:pt x="25400" y="406400"/>
                  </a:lnTo>
                  <a:lnTo>
                    <a:pt x="25400" y="393700"/>
                  </a:lnTo>
                  <a:lnTo>
                    <a:pt x="63500" y="393700"/>
                  </a:lnTo>
                  <a:lnTo>
                    <a:pt x="76200" y="381000"/>
                  </a:lnTo>
                  <a:lnTo>
                    <a:pt x="88900" y="381000"/>
                  </a:lnTo>
                  <a:lnTo>
                    <a:pt x="88900" y="355600"/>
                  </a:lnTo>
                  <a:lnTo>
                    <a:pt x="76200" y="355600"/>
                  </a:lnTo>
                  <a:lnTo>
                    <a:pt x="76200" y="330200"/>
                  </a:lnTo>
                  <a:lnTo>
                    <a:pt x="50800" y="330200"/>
                  </a:lnTo>
                  <a:lnTo>
                    <a:pt x="50800" y="304800"/>
                  </a:lnTo>
                  <a:lnTo>
                    <a:pt x="76200" y="304800"/>
                  </a:lnTo>
                  <a:lnTo>
                    <a:pt x="76200" y="292100"/>
                  </a:lnTo>
                  <a:lnTo>
                    <a:pt x="88900" y="292100"/>
                  </a:lnTo>
                  <a:lnTo>
                    <a:pt x="88900" y="279400"/>
                  </a:lnTo>
                  <a:lnTo>
                    <a:pt x="152400" y="279400"/>
                  </a:lnTo>
                  <a:lnTo>
                    <a:pt x="152400" y="228600"/>
                  </a:lnTo>
                  <a:lnTo>
                    <a:pt x="165100" y="228600"/>
                  </a:lnTo>
                  <a:lnTo>
                    <a:pt x="165100" y="203200"/>
                  </a:lnTo>
                  <a:lnTo>
                    <a:pt x="165100" y="203200"/>
                  </a:lnTo>
                  <a:lnTo>
                    <a:pt x="165100" y="165100"/>
                  </a:lnTo>
                  <a:lnTo>
                    <a:pt x="177800" y="165100"/>
                  </a:lnTo>
                  <a:lnTo>
                    <a:pt x="177800" y="139700"/>
                  </a:lnTo>
                  <a:lnTo>
                    <a:pt x="165100" y="139700"/>
                  </a:lnTo>
                  <a:lnTo>
                    <a:pt x="165100" y="114300"/>
                  </a:lnTo>
                  <a:lnTo>
                    <a:pt x="152400" y="114300"/>
                  </a:lnTo>
                  <a:lnTo>
                    <a:pt x="152400" y="50800"/>
                  </a:lnTo>
                  <a:lnTo>
                    <a:pt x="165100" y="50800"/>
                  </a:lnTo>
                  <a:lnTo>
                    <a:pt x="165100" y="38100"/>
                  </a:lnTo>
                  <a:lnTo>
                    <a:pt x="177800" y="38100"/>
                  </a:lnTo>
                  <a:lnTo>
                    <a:pt x="177800" y="12700"/>
                  </a:lnTo>
                  <a:lnTo>
                    <a:pt x="190500" y="12700"/>
                  </a:lnTo>
                  <a:lnTo>
                    <a:pt x="190500" y="0"/>
                  </a:lnTo>
                  <a:lnTo>
                    <a:pt x="203200" y="0"/>
                  </a:lnTo>
                  <a:lnTo>
                    <a:pt x="215900" y="12700"/>
                  </a:lnTo>
                  <a:lnTo>
                    <a:pt x="228600" y="12700"/>
                  </a:lnTo>
                  <a:lnTo>
                    <a:pt x="228600" y="38100"/>
                  </a:lnTo>
                  <a:lnTo>
                    <a:pt x="215900" y="38100"/>
                  </a:lnTo>
                  <a:lnTo>
                    <a:pt x="215900" y="63500"/>
                  </a:lnTo>
                  <a:lnTo>
                    <a:pt x="228600" y="63500"/>
                  </a:lnTo>
                  <a:lnTo>
                    <a:pt x="228600" y="63500"/>
                  </a:lnTo>
                  <a:lnTo>
                    <a:pt x="266700" y="63500"/>
                  </a:lnTo>
                  <a:lnTo>
                    <a:pt x="266700" y="76200"/>
                  </a:lnTo>
                  <a:lnTo>
                    <a:pt x="304800" y="76200"/>
                  </a:lnTo>
                  <a:lnTo>
                    <a:pt x="304800" y="63500"/>
                  </a:lnTo>
                  <a:lnTo>
                    <a:pt x="292100" y="63500"/>
                  </a:lnTo>
                  <a:lnTo>
                    <a:pt x="292100" y="50800"/>
                  </a:lnTo>
                  <a:lnTo>
                    <a:pt x="317500" y="50800"/>
                  </a:lnTo>
                  <a:lnTo>
                    <a:pt x="317500" y="38100"/>
                  </a:lnTo>
                  <a:lnTo>
                    <a:pt x="330200" y="38100"/>
                  </a:lnTo>
                  <a:lnTo>
                    <a:pt x="330200" y="50800"/>
                  </a:lnTo>
                  <a:lnTo>
                    <a:pt x="342900" y="50800"/>
                  </a:lnTo>
                  <a:lnTo>
                    <a:pt x="342900" y="38100"/>
                  </a:lnTo>
                  <a:lnTo>
                    <a:pt x="355600" y="38100"/>
                  </a:lnTo>
                  <a:lnTo>
                    <a:pt x="355600" y="50800"/>
                  </a:lnTo>
                  <a:lnTo>
                    <a:pt x="381000" y="50800"/>
                  </a:lnTo>
                  <a:lnTo>
                    <a:pt x="381000" y="63500"/>
                  </a:lnTo>
                  <a:lnTo>
                    <a:pt x="393700" y="63500"/>
                  </a:lnTo>
                  <a:lnTo>
                    <a:pt x="393700" y="76200"/>
                  </a:lnTo>
                  <a:lnTo>
                    <a:pt x="406400" y="76200"/>
                  </a:lnTo>
                  <a:lnTo>
                    <a:pt x="406400" y="127000"/>
                  </a:lnTo>
                  <a:lnTo>
                    <a:pt x="419100" y="127000"/>
                  </a:lnTo>
                  <a:lnTo>
                    <a:pt x="419100" y="139700"/>
                  </a:lnTo>
                  <a:lnTo>
                    <a:pt x="406400" y="139700"/>
                  </a:lnTo>
                  <a:lnTo>
                    <a:pt x="406400" y="152400"/>
                  </a:lnTo>
                  <a:lnTo>
                    <a:pt x="431800" y="152400"/>
                  </a:lnTo>
                  <a:lnTo>
                    <a:pt x="431800" y="177800"/>
                  </a:lnTo>
                  <a:lnTo>
                    <a:pt x="431800" y="177800"/>
                  </a:lnTo>
                  <a:lnTo>
                    <a:pt x="431800" y="190500"/>
                  </a:lnTo>
                  <a:lnTo>
                    <a:pt x="444500" y="190500"/>
                  </a:lnTo>
                  <a:lnTo>
                    <a:pt x="457200" y="203200"/>
                  </a:lnTo>
                  <a:lnTo>
                    <a:pt x="469900" y="203200"/>
                  </a:lnTo>
                  <a:lnTo>
                    <a:pt x="469900" y="215900"/>
                  </a:lnTo>
                  <a:lnTo>
                    <a:pt x="457200" y="215900"/>
                  </a:lnTo>
                  <a:lnTo>
                    <a:pt x="457200" y="241300"/>
                  </a:lnTo>
                  <a:lnTo>
                    <a:pt x="444500" y="241300"/>
                  </a:lnTo>
                  <a:lnTo>
                    <a:pt x="444500" y="266700"/>
                  </a:lnTo>
                  <a:lnTo>
                    <a:pt x="419100" y="266700"/>
                  </a:lnTo>
                  <a:lnTo>
                    <a:pt x="419100" y="292100"/>
                  </a:lnTo>
                  <a:lnTo>
                    <a:pt x="457200" y="292100"/>
                  </a:lnTo>
                  <a:lnTo>
                    <a:pt x="457200" y="304800"/>
                  </a:lnTo>
                  <a:lnTo>
                    <a:pt x="482600" y="304800"/>
                  </a:lnTo>
                  <a:lnTo>
                    <a:pt x="482600" y="342900"/>
                  </a:lnTo>
                  <a:lnTo>
                    <a:pt x="482600" y="342900"/>
                  </a:lnTo>
                  <a:lnTo>
                    <a:pt x="482600" y="355600"/>
                  </a:lnTo>
                  <a:lnTo>
                    <a:pt x="469900" y="355600"/>
                  </a:lnTo>
                  <a:lnTo>
                    <a:pt x="469900" y="368300"/>
                  </a:lnTo>
                  <a:lnTo>
                    <a:pt x="482600" y="368300"/>
                  </a:lnTo>
                  <a:lnTo>
                    <a:pt x="482600" y="381000"/>
                  </a:lnTo>
                  <a:lnTo>
                    <a:pt x="469900" y="381000"/>
                  </a:lnTo>
                  <a:lnTo>
                    <a:pt x="469900" y="393700"/>
                  </a:lnTo>
                  <a:lnTo>
                    <a:pt x="444500" y="393700"/>
                  </a:lnTo>
                  <a:lnTo>
                    <a:pt x="444500" y="406400"/>
                  </a:lnTo>
                  <a:lnTo>
                    <a:pt x="431800" y="406400"/>
                  </a:lnTo>
                  <a:lnTo>
                    <a:pt x="431800" y="431800"/>
                  </a:lnTo>
                  <a:lnTo>
                    <a:pt x="419100" y="444500"/>
                  </a:lnTo>
                  <a:lnTo>
                    <a:pt x="406400" y="444500"/>
                  </a:lnTo>
                  <a:lnTo>
                    <a:pt x="406400" y="457200"/>
                  </a:lnTo>
                  <a:lnTo>
                    <a:pt x="419100" y="457200"/>
                  </a:lnTo>
                  <a:lnTo>
                    <a:pt x="419100" y="469900"/>
                  </a:lnTo>
                  <a:lnTo>
                    <a:pt x="431800" y="469900"/>
                  </a:lnTo>
                  <a:lnTo>
                    <a:pt x="431800" y="558800"/>
                  </a:lnTo>
                  <a:lnTo>
                    <a:pt x="444500" y="558800"/>
                  </a:lnTo>
                  <a:lnTo>
                    <a:pt x="444500" y="571500"/>
                  </a:lnTo>
                  <a:lnTo>
                    <a:pt x="469900" y="571500"/>
                  </a:lnTo>
                  <a:lnTo>
                    <a:pt x="469900" y="584200"/>
                  </a:lnTo>
                  <a:lnTo>
                    <a:pt x="508000" y="584200"/>
                  </a:lnTo>
                  <a:lnTo>
                    <a:pt x="508000" y="596900"/>
                  </a:lnTo>
                  <a:lnTo>
                    <a:pt x="520700" y="596900"/>
                  </a:lnTo>
                  <a:lnTo>
                    <a:pt x="520700" y="609600"/>
                  </a:lnTo>
                  <a:lnTo>
                    <a:pt x="546100" y="609600"/>
                  </a:lnTo>
                  <a:lnTo>
                    <a:pt x="546100" y="622300"/>
                  </a:lnTo>
                  <a:lnTo>
                    <a:pt x="533400" y="622300"/>
                  </a:lnTo>
                  <a:lnTo>
                    <a:pt x="533400" y="647700"/>
                  </a:lnTo>
                  <a:lnTo>
                    <a:pt x="520700" y="647700"/>
                  </a:lnTo>
                  <a:lnTo>
                    <a:pt x="520700" y="635000"/>
                  </a:lnTo>
                  <a:lnTo>
                    <a:pt x="508000" y="635000"/>
                  </a:lnTo>
                  <a:lnTo>
                    <a:pt x="508000" y="647700"/>
                  </a:lnTo>
                  <a:lnTo>
                    <a:pt x="495300" y="647700"/>
                  </a:lnTo>
                  <a:lnTo>
                    <a:pt x="482600" y="635000"/>
                  </a:lnTo>
                  <a:lnTo>
                    <a:pt x="444500" y="635000"/>
                  </a:lnTo>
                  <a:lnTo>
                    <a:pt x="444500" y="647700"/>
                  </a:lnTo>
                  <a:lnTo>
                    <a:pt x="431800" y="647700"/>
                  </a:lnTo>
                  <a:lnTo>
                    <a:pt x="431800" y="660400"/>
                  </a:lnTo>
                  <a:lnTo>
                    <a:pt x="419100" y="660400"/>
                  </a:lnTo>
                  <a:lnTo>
                    <a:pt x="419100" y="673100"/>
                  </a:lnTo>
                  <a:lnTo>
                    <a:pt x="355600" y="673100"/>
                  </a:lnTo>
                  <a:lnTo>
                    <a:pt x="355600" y="660400"/>
                  </a:lnTo>
                  <a:lnTo>
                    <a:pt x="292100" y="660400"/>
                  </a:lnTo>
                  <a:lnTo>
                    <a:pt x="292100" y="647700"/>
                  </a:lnTo>
                  <a:lnTo>
                    <a:pt x="304800" y="647700"/>
                  </a:lnTo>
                  <a:lnTo>
                    <a:pt x="304800" y="635000"/>
                  </a:lnTo>
                  <a:lnTo>
                    <a:pt x="292100" y="635000"/>
                  </a:lnTo>
                  <a:lnTo>
                    <a:pt x="292100" y="647700"/>
                  </a:lnTo>
                  <a:lnTo>
                    <a:pt x="266700" y="647700"/>
                  </a:lnTo>
                  <a:lnTo>
                    <a:pt x="266700" y="622300"/>
                  </a:lnTo>
                  <a:lnTo>
                    <a:pt x="254000" y="622300"/>
                  </a:lnTo>
                  <a:lnTo>
                    <a:pt x="254000" y="596900"/>
                  </a:lnTo>
                  <a:lnTo>
                    <a:pt x="241300" y="596900"/>
                  </a:lnTo>
                  <a:lnTo>
                    <a:pt x="241300" y="584200"/>
                  </a:lnTo>
                  <a:lnTo>
                    <a:pt x="228600" y="584200"/>
                  </a:lnTo>
                  <a:lnTo>
                    <a:pt x="228600" y="596900"/>
                  </a:lnTo>
                  <a:lnTo>
                    <a:pt x="215900" y="596900"/>
                  </a:lnTo>
                  <a:lnTo>
                    <a:pt x="215900" y="609600"/>
                  </a:lnTo>
                  <a:lnTo>
                    <a:pt x="203200" y="609600"/>
                  </a:lnTo>
                  <a:lnTo>
                    <a:pt x="203200" y="622300"/>
                  </a:lnTo>
                  <a:lnTo>
                    <a:pt x="215900" y="622300"/>
                  </a:lnTo>
                  <a:lnTo>
                    <a:pt x="215900" y="635000"/>
                  </a:lnTo>
                  <a:lnTo>
                    <a:pt x="203200" y="635000"/>
                  </a:lnTo>
                  <a:lnTo>
                    <a:pt x="203200" y="647700"/>
                  </a:lnTo>
                  <a:lnTo>
                    <a:pt x="177800" y="647700"/>
                  </a:lnTo>
                  <a:lnTo>
                    <a:pt x="177800" y="635000"/>
                  </a:lnTo>
                  <a:lnTo>
                    <a:pt x="165100" y="635000"/>
                  </a:lnTo>
                  <a:lnTo>
                    <a:pt x="165100" y="647700"/>
                  </a:lnTo>
                  <a:lnTo>
                    <a:pt x="152400" y="647700"/>
                  </a:lnTo>
                  <a:lnTo>
                    <a:pt x="152400" y="660400"/>
                  </a:lnTo>
                  <a:lnTo>
                    <a:pt x="127000" y="660400"/>
                  </a:lnTo>
                  <a:lnTo>
                    <a:pt x="127000" y="647700"/>
                  </a:lnTo>
                  <a:lnTo>
                    <a:pt x="114300" y="647700"/>
                  </a:lnTo>
                  <a:lnTo>
                    <a:pt x="114300" y="660400"/>
                  </a:lnTo>
                  <a:lnTo>
                    <a:pt x="76200" y="660400"/>
                  </a:lnTo>
                  <a:lnTo>
                    <a:pt x="76200" y="647700"/>
                  </a:lnTo>
                  <a:lnTo>
                    <a:pt x="88900" y="647700"/>
                  </a:lnTo>
                  <a:lnTo>
                    <a:pt x="88900" y="635000"/>
                  </a:lnTo>
                  <a:lnTo>
                    <a:pt x="76200" y="635000"/>
                  </a:lnTo>
                  <a:lnTo>
                    <a:pt x="76200" y="609600"/>
                  </a:lnTo>
                  <a:lnTo>
                    <a:pt x="88900" y="609600"/>
                  </a:lnTo>
                  <a:lnTo>
                    <a:pt x="88900" y="596900"/>
                  </a:lnTo>
                  <a:lnTo>
                    <a:pt x="88900" y="596900"/>
                  </a:lnTo>
                  <a:lnTo>
                    <a:pt x="88900" y="584200"/>
                  </a:lnTo>
                  <a:lnTo>
                    <a:pt x="76200" y="571500"/>
                  </a:lnTo>
                  <a:lnTo>
                    <a:pt x="76200" y="546100"/>
                  </a:lnTo>
                  <a:lnTo>
                    <a:pt x="88900" y="546100"/>
                  </a:lnTo>
                  <a:lnTo>
                    <a:pt x="88900" y="520700"/>
                  </a:lnTo>
                  <a:lnTo>
                    <a:pt x="101600" y="520700"/>
                  </a:lnTo>
                  <a:lnTo>
                    <a:pt x="101600" y="495300"/>
                  </a:lnTo>
                  <a:lnTo>
                    <a:pt x="50800" y="495300"/>
                  </a:lnTo>
                  <a:lnTo>
                    <a:pt x="50800" y="482600"/>
                  </a:lnTo>
                  <a:lnTo>
                    <a:pt x="38100" y="482600"/>
                  </a:lnTo>
                  <a:lnTo>
                    <a:pt x="38100" y="469900"/>
                  </a:lnTo>
                  <a:lnTo>
                    <a:pt x="25400" y="469900"/>
                  </a:lnTo>
                  <a:lnTo>
                    <a:pt x="25400" y="457200"/>
                  </a:lnTo>
                  <a:lnTo>
                    <a:pt x="0" y="457200"/>
                  </a:lnTo>
                  <a:close/>
                </a:path>
              </a:pathLst>
            </a:custGeom>
            <a:solidFill>
              <a:srgbClr val="FF99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4" name="terc_1204032_obj">
              <a:extLst>
                <a:ext uri="{FF2B5EF4-FFF2-40B4-BE49-F238E27FC236}">
                  <a16:creationId xmlns:a16="http://schemas.microsoft.com/office/drawing/2014/main" id="{19E8C027-15CE-106A-B540-69BA50FD5C01}"/>
                </a:ext>
              </a:extLst>
            </p:cNvPr>
            <p:cNvSpPr/>
            <p:nvPr/>
          </p:nvSpPr>
          <p:spPr>
            <a:xfrm>
              <a:off x="0" y="990981"/>
              <a:ext cx="1027687" cy="1101093"/>
            </a:xfrm>
            <a:custGeom>
              <a:avLst/>
              <a:gdLst/>
              <a:ahLst/>
              <a:cxnLst/>
              <a:rect l="0" t="0" r="0" b="0"/>
              <a:pathLst>
                <a:path w="355601" h="381001">
                  <a:moveTo>
                    <a:pt x="0" y="203200"/>
                  </a:moveTo>
                  <a:lnTo>
                    <a:pt x="0" y="177800"/>
                  </a:lnTo>
                  <a:lnTo>
                    <a:pt x="12700" y="177800"/>
                  </a:lnTo>
                  <a:lnTo>
                    <a:pt x="12700" y="165100"/>
                  </a:lnTo>
                  <a:lnTo>
                    <a:pt x="38100" y="165100"/>
                  </a:lnTo>
                  <a:lnTo>
                    <a:pt x="38100" y="152400"/>
                  </a:lnTo>
                  <a:lnTo>
                    <a:pt x="50800" y="152400"/>
                  </a:lnTo>
                  <a:lnTo>
                    <a:pt x="50800" y="139700"/>
                  </a:lnTo>
                  <a:lnTo>
                    <a:pt x="76200" y="114300"/>
                  </a:lnTo>
                  <a:lnTo>
                    <a:pt x="101600" y="114300"/>
                  </a:lnTo>
                  <a:lnTo>
                    <a:pt x="127000" y="88900"/>
                  </a:lnTo>
                  <a:lnTo>
                    <a:pt x="127000" y="63500"/>
                  </a:lnTo>
                  <a:lnTo>
                    <a:pt x="139700" y="63500"/>
                  </a:lnTo>
                  <a:lnTo>
                    <a:pt x="139700" y="38100"/>
                  </a:lnTo>
                  <a:lnTo>
                    <a:pt x="177800" y="0"/>
                  </a:lnTo>
                  <a:lnTo>
                    <a:pt x="228600" y="0"/>
                  </a:lnTo>
                  <a:lnTo>
                    <a:pt x="241300" y="12700"/>
                  </a:lnTo>
                  <a:lnTo>
                    <a:pt x="254000" y="12700"/>
                  </a:lnTo>
                  <a:lnTo>
                    <a:pt x="254000" y="25400"/>
                  </a:lnTo>
                  <a:lnTo>
                    <a:pt x="266700" y="25400"/>
                  </a:lnTo>
                  <a:lnTo>
                    <a:pt x="266700" y="38100"/>
                  </a:lnTo>
                  <a:lnTo>
                    <a:pt x="279400" y="38100"/>
                  </a:lnTo>
                  <a:lnTo>
                    <a:pt x="279400" y="50800"/>
                  </a:lnTo>
                  <a:lnTo>
                    <a:pt x="304800" y="76200"/>
                  </a:lnTo>
                  <a:lnTo>
                    <a:pt x="304800" y="88900"/>
                  </a:lnTo>
                  <a:lnTo>
                    <a:pt x="292100" y="88900"/>
                  </a:lnTo>
                  <a:lnTo>
                    <a:pt x="292100" y="101600"/>
                  </a:lnTo>
                  <a:lnTo>
                    <a:pt x="304800" y="101600"/>
                  </a:lnTo>
                  <a:lnTo>
                    <a:pt x="304800" y="114300"/>
                  </a:lnTo>
                  <a:lnTo>
                    <a:pt x="304800" y="114300"/>
                  </a:lnTo>
                  <a:lnTo>
                    <a:pt x="304800" y="127000"/>
                  </a:lnTo>
                  <a:lnTo>
                    <a:pt x="317500" y="127000"/>
                  </a:lnTo>
                  <a:lnTo>
                    <a:pt x="317500" y="139700"/>
                  </a:lnTo>
                  <a:lnTo>
                    <a:pt x="330200" y="139700"/>
                  </a:lnTo>
                  <a:lnTo>
                    <a:pt x="330200" y="152400"/>
                  </a:lnTo>
                  <a:lnTo>
                    <a:pt x="342900" y="152400"/>
                  </a:lnTo>
                  <a:lnTo>
                    <a:pt x="342900" y="165100"/>
                  </a:lnTo>
                  <a:lnTo>
                    <a:pt x="355600" y="165100"/>
                  </a:lnTo>
                  <a:lnTo>
                    <a:pt x="355600" y="177800"/>
                  </a:lnTo>
                  <a:lnTo>
                    <a:pt x="342900" y="177800"/>
                  </a:lnTo>
                  <a:lnTo>
                    <a:pt x="342900" y="190500"/>
                  </a:lnTo>
                  <a:lnTo>
                    <a:pt x="317500" y="190500"/>
                  </a:lnTo>
                  <a:lnTo>
                    <a:pt x="317500" y="203200"/>
                  </a:lnTo>
                  <a:lnTo>
                    <a:pt x="330200" y="203200"/>
                  </a:lnTo>
                  <a:lnTo>
                    <a:pt x="330200" y="228600"/>
                  </a:lnTo>
                  <a:lnTo>
                    <a:pt x="330200" y="228600"/>
                  </a:lnTo>
                  <a:lnTo>
                    <a:pt x="330200" y="254000"/>
                  </a:lnTo>
                  <a:lnTo>
                    <a:pt x="342900" y="254000"/>
                  </a:lnTo>
                  <a:lnTo>
                    <a:pt x="342900" y="279400"/>
                  </a:lnTo>
                  <a:lnTo>
                    <a:pt x="317500" y="279400"/>
                  </a:lnTo>
                  <a:lnTo>
                    <a:pt x="317500" y="292100"/>
                  </a:lnTo>
                  <a:lnTo>
                    <a:pt x="330200" y="292100"/>
                  </a:lnTo>
                  <a:lnTo>
                    <a:pt x="330200" y="317500"/>
                  </a:lnTo>
                  <a:lnTo>
                    <a:pt x="304800" y="317500"/>
                  </a:lnTo>
                  <a:lnTo>
                    <a:pt x="304800" y="330200"/>
                  </a:lnTo>
                  <a:lnTo>
                    <a:pt x="292100" y="330200"/>
                  </a:lnTo>
                  <a:lnTo>
                    <a:pt x="292100" y="342900"/>
                  </a:lnTo>
                  <a:lnTo>
                    <a:pt x="266700" y="342900"/>
                  </a:lnTo>
                  <a:lnTo>
                    <a:pt x="266700" y="355600"/>
                  </a:lnTo>
                  <a:lnTo>
                    <a:pt x="254000" y="355600"/>
                  </a:lnTo>
                  <a:lnTo>
                    <a:pt x="254000" y="368300"/>
                  </a:lnTo>
                  <a:lnTo>
                    <a:pt x="215900" y="368300"/>
                  </a:lnTo>
                  <a:lnTo>
                    <a:pt x="215900" y="355600"/>
                  </a:lnTo>
                  <a:lnTo>
                    <a:pt x="203200" y="355600"/>
                  </a:lnTo>
                  <a:lnTo>
                    <a:pt x="203200" y="342900"/>
                  </a:lnTo>
                  <a:lnTo>
                    <a:pt x="190500" y="342900"/>
                  </a:lnTo>
                  <a:lnTo>
                    <a:pt x="190500" y="342900"/>
                  </a:lnTo>
                  <a:lnTo>
                    <a:pt x="152400" y="342900"/>
                  </a:lnTo>
                  <a:lnTo>
                    <a:pt x="152400" y="355600"/>
                  </a:lnTo>
                  <a:lnTo>
                    <a:pt x="139700" y="355600"/>
                  </a:lnTo>
                  <a:lnTo>
                    <a:pt x="139700" y="368300"/>
                  </a:lnTo>
                  <a:lnTo>
                    <a:pt x="101600" y="368300"/>
                  </a:lnTo>
                  <a:lnTo>
                    <a:pt x="101600" y="381000"/>
                  </a:lnTo>
                  <a:lnTo>
                    <a:pt x="76200" y="381000"/>
                  </a:lnTo>
                  <a:lnTo>
                    <a:pt x="76200" y="368300"/>
                  </a:lnTo>
                  <a:lnTo>
                    <a:pt x="63500" y="368300"/>
                  </a:lnTo>
                  <a:lnTo>
                    <a:pt x="63500" y="292100"/>
                  </a:lnTo>
                  <a:lnTo>
                    <a:pt x="50800" y="292100"/>
                  </a:lnTo>
                  <a:lnTo>
                    <a:pt x="50800" y="279400"/>
                  </a:lnTo>
                  <a:lnTo>
                    <a:pt x="38100" y="279400"/>
                  </a:lnTo>
                  <a:lnTo>
                    <a:pt x="38100" y="266700"/>
                  </a:lnTo>
                  <a:lnTo>
                    <a:pt x="25400" y="266700"/>
                  </a:lnTo>
                  <a:lnTo>
                    <a:pt x="25400" y="254000"/>
                  </a:lnTo>
                  <a:lnTo>
                    <a:pt x="12700" y="254000"/>
                  </a:lnTo>
                  <a:lnTo>
                    <a:pt x="12700" y="241300"/>
                  </a:lnTo>
                  <a:lnTo>
                    <a:pt x="0" y="2413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5" name="terc_1204042_obj">
              <a:extLst>
                <a:ext uri="{FF2B5EF4-FFF2-40B4-BE49-F238E27FC236}">
                  <a16:creationId xmlns:a16="http://schemas.microsoft.com/office/drawing/2014/main" id="{B243D162-4097-11F3-D904-A41E6AF4E07A}"/>
                </a:ext>
              </a:extLst>
            </p:cNvPr>
            <p:cNvSpPr/>
            <p:nvPr/>
          </p:nvSpPr>
          <p:spPr>
            <a:xfrm>
              <a:off x="1541526" y="587248"/>
              <a:ext cx="1064390" cy="990984"/>
            </a:xfrm>
            <a:custGeom>
              <a:avLst/>
              <a:gdLst/>
              <a:ahLst/>
              <a:cxnLst/>
              <a:rect l="0" t="0" r="0" b="0"/>
              <a:pathLst>
                <a:path w="368301" h="342901">
                  <a:moveTo>
                    <a:pt x="0" y="241300"/>
                  </a:moveTo>
                  <a:lnTo>
                    <a:pt x="0" y="228600"/>
                  </a:lnTo>
                  <a:lnTo>
                    <a:pt x="38100" y="228600"/>
                  </a:lnTo>
                  <a:lnTo>
                    <a:pt x="38100" y="177800"/>
                  </a:lnTo>
                  <a:lnTo>
                    <a:pt x="38100" y="177800"/>
                  </a:lnTo>
                  <a:lnTo>
                    <a:pt x="38100" y="139700"/>
                  </a:lnTo>
                  <a:lnTo>
                    <a:pt x="50800" y="139700"/>
                  </a:lnTo>
                  <a:lnTo>
                    <a:pt x="50800" y="152400"/>
                  </a:lnTo>
                  <a:lnTo>
                    <a:pt x="63500" y="152400"/>
                  </a:lnTo>
                  <a:lnTo>
                    <a:pt x="76200" y="139700"/>
                  </a:lnTo>
                  <a:lnTo>
                    <a:pt x="76200" y="101600"/>
                  </a:lnTo>
                  <a:lnTo>
                    <a:pt x="63500" y="88900"/>
                  </a:lnTo>
                  <a:lnTo>
                    <a:pt x="88900" y="88900"/>
                  </a:lnTo>
                  <a:lnTo>
                    <a:pt x="88900" y="76200"/>
                  </a:lnTo>
                  <a:lnTo>
                    <a:pt x="101600" y="63500"/>
                  </a:lnTo>
                  <a:lnTo>
                    <a:pt x="101600" y="38100"/>
                  </a:lnTo>
                  <a:lnTo>
                    <a:pt x="114300" y="25400"/>
                  </a:lnTo>
                  <a:lnTo>
                    <a:pt x="114300" y="12700"/>
                  </a:lnTo>
                  <a:lnTo>
                    <a:pt x="139700" y="12700"/>
                  </a:lnTo>
                  <a:lnTo>
                    <a:pt x="139700" y="0"/>
                  </a:lnTo>
                  <a:lnTo>
                    <a:pt x="165100" y="0"/>
                  </a:lnTo>
                  <a:lnTo>
                    <a:pt x="165100" y="12700"/>
                  </a:lnTo>
                  <a:lnTo>
                    <a:pt x="241300" y="12700"/>
                  </a:lnTo>
                  <a:lnTo>
                    <a:pt x="254000" y="0"/>
                  </a:lnTo>
                  <a:lnTo>
                    <a:pt x="254000" y="12700"/>
                  </a:lnTo>
                  <a:lnTo>
                    <a:pt x="304800" y="12700"/>
                  </a:lnTo>
                  <a:lnTo>
                    <a:pt x="304800" y="63500"/>
                  </a:lnTo>
                  <a:lnTo>
                    <a:pt x="279400" y="63500"/>
                  </a:lnTo>
                  <a:lnTo>
                    <a:pt x="279400" y="76200"/>
                  </a:lnTo>
                  <a:lnTo>
                    <a:pt x="304800" y="76200"/>
                  </a:lnTo>
                  <a:lnTo>
                    <a:pt x="304800" y="114300"/>
                  </a:lnTo>
                  <a:lnTo>
                    <a:pt x="317500" y="114300"/>
                  </a:lnTo>
                  <a:lnTo>
                    <a:pt x="330200" y="139700"/>
                  </a:lnTo>
                  <a:lnTo>
                    <a:pt x="304800" y="139700"/>
                  </a:lnTo>
                  <a:lnTo>
                    <a:pt x="292100" y="152400"/>
                  </a:lnTo>
                  <a:lnTo>
                    <a:pt x="254000" y="152400"/>
                  </a:lnTo>
                  <a:lnTo>
                    <a:pt x="254000" y="165100"/>
                  </a:lnTo>
                  <a:lnTo>
                    <a:pt x="266700" y="165100"/>
                  </a:lnTo>
                  <a:lnTo>
                    <a:pt x="266700" y="190500"/>
                  </a:lnTo>
                  <a:lnTo>
                    <a:pt x="304800" y="190500"/>
                  </a:lnTo>
                  <a:lnTo>
                    <a:pt x="304800" y="203200"/>
                  </a:lnTo>
                  <a:lnTo>
                    <a:pt x="330200" y="203200"/>
                  </a:lnTo>
                  <a:lnTo>
                    <a:pt x="330200" y="215900"/>
                  </a:lnTo>
                  <a:lnTo>
                    <a:pt x="342900" y="215900"/>
                  </a:lnTo>
                  <a:lnTo>
                    <a:pt x="342900" y="228600"/>
                  </a:lnTo>
                  <a:lnTo>
                    <a:pt x="355600" y="228600"/>
                  </a:lnTo>
                  <a:lnTo>
                    <a:pt x="355600" y="292100"/>
                  </a:lnTo>
                  <a:lnTo>
                    <a:pt x="368300" y="292100"/>
                  </a:lnTo>
                  <a:lnTo>
                    <a:pt x="368300" y="304800"/>
                  </a:lnTo>
                  <a:lnTo>
                    <a:pt x="355600" y="292100"/>
                  </a:lnTo>
                  <a:lnTo>
                    <a:pt x="355600" y="304800"/>
                  </a:lnTo>
                  <a:lnTo>
                    <a:pt x="330200" y="304800"/>
                  </a:lnTo>
                  <a:lnTo>
                    <a:pt x="317500" y="317500"/>
                  </a:lnTo>
                  <a:lnTo>
                    <a:pt x="304800" y="317500"/>
                  </a:lnTo>
                  <a:lnTo>
                    <a:pt x="292100" y="304800"/>
                  </a:lnTo>
                  <a:lnTo>
                    <a:pt x="279400" y="304800"/>
                  </a:lnTo>
                  <a:lnTo>
                    <a:pt x="279400" y="292100"/>
                  </a:lnTo>
                  <a:lnTo>
                    <a:pt x="241300" y="292100"/>
                  </a:lnTo>
                  <a:lnTo>
                    <a:pt x="241300" y="304800"/>
                  </a:lnTo>
                  <a:lnTo>
                    <a:pt x="152400" y="304800"/>
                  </a:lnTo>
                  <a:lnTo>
                    <a:pt x="139700" y="317500"/>
                  </a:lnTo>
                  <a:lnTo>
                    <a:pt x="101600" y="317500"/>
                  </a:lnTo>
                  <a:lnTo>
                    <a:pt x="101600" y="330200"/>
                  </a:lnTo>
                  <a:lnTo>
                    <a:pt x="88900" y="330200"/>
                  </a:lnTo>
                  <a:lnTo>
                    <a:pt x="88900" y="342900"/>
                  </a:lnTo>
                  <a:lnTo>
                    <a:pt x="63500" y="342900"/>
                  </a:lnTo>
                  <a:lnTo>
                    <a:pt x="63500" y="342900"/>
                  </a:lnTo>
                  <a:lnTo>
                    <a:pt x="50800" y="342900"/>
                  </a:lnTo>
                  <a:lnTo>
                    <a:pt x="50800" y="317500"/>
                  </a:lnTo>
                  <a:lnTo>
                    <a:pt x="38100" y="317500"/>
                  </a:lnTo>
                  <a:lnTo>
                    <a:pt x="38100" y="292100"/>
                  </a:lnTo>
                  <a:lnTo>
                    <a:pt x="25400" y="292100"/>
                  </a:lnTo>
                  <a:lnTo>
                    <a:pt x="25400" y="266700"/>
                  </a:lnTo>
                  <a:lnTo>
                    <a:pt x="12700" y="266700"/>
                  </a:lnTo>
                  <a:lnTo>
                    <a:pt x="12700" y="254000"/>
                  </a:lnTo>
                  <a:lnTo>
                    <a:pt x="0" y="2540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6" name="terc_1204052_obj">
              <a:extLst>
                <a:ext uri="{FF2B5EF4-FFF2-40B4-BE49-F238E27FC236}">
                  <a16:creationId xmlns:a16="http://schemas.microsoft.com/office/drawing/2014/main" id="{FED2C8B5-F8EF-97A1-C387-175AC1439DBC}"/>
                </a:ext>
              </a:extLst>
            </p:cNvPr>
            <p:cNvSpPr/>
            <p:nvPr/>
          </p:nvSpPr>
          <p:spPr>
            <a:xfrm>
              <a:off x="917575" y="1431417"/>
              <a:ext cx="1431420" cy="1284608"/>
            </a:xfrm>
            <a:custGeom>
              <a:avLst/>
              <a:gdLst/>
              <a:ahLst/>
              <a:cxnLst/>
              <a:rect l="0" t="0" r="0" b="0"/>
              <a:pathLst>
                <a:path w="495301" h="444501">
                  <a:moveTo>
                    <a:pt x="0" y="127000"/>
                  </a:moveTo>
                  <a:lnTo>
                    <a:pt x="25400" y="127000"/>
                  </a:lnTo>
                  <a:lnTo>
                    <a:pt x="25400" y="101600"/>
                  </a:lnTo>
                  <a:lnTo>
                    <a:pt x="12700" y="101600"/>
                  </a:lnTo>
                  <a:lnTo>
                    <a:pt x="12700" y="76200"/>
                  </a:lnTo>
                  <a:lnTo>
                    <a:pt x="12700" y="76200"/>
                  </a:lnTo>
                  <a:lnTo>
                    <a:pt x="12700" y="50800"/>
                  </a:lnTo>
                  <a:lnTo>
                    <a:pt x="76200" y="50800"/>
                  </a:lnTo>
                  <a:lnTo>
                    <a:pt x="76200" y="63500"/>
                  </a:lnTo>
                  <a:lnTo>
                    <a:pt x="127000" y="63500"/>
                  </a:lnTo>
                  <a:lnTo>
                    <a:pt x="139700" y="50800"/>
                  </a:lnTo>
                  <a:lnTo>
                    <a:pt x="139700" y="63500"/>
                  </a:lnTo>
                  <a:lnTo>
                    <a:pt x="165100" y="63500"/>
                  </a:lnTo>
                  <a:lnTo>
                    <a:pt x="177800" y="76200"/>
                  </a:lnTo>
                  <a:lnTo>
                    <a:pt x="177800" y="88900"/>
                  </a:lnTo>
                  <a:lnTo>
                    <a:pt x="228600" y="88900"/>
                  </a:lnTo>
                  <a:lnTo>
                    <a:pt x="228600" y="76200"/>
                  </a:lnTo>
                  <a:lnTo>
                    <a:pt x="254000" y="76200"/>
                  </a:lnTo>
                  <a:lnTo>
                    <a:pt x="254000" y="63500"/>
                  </a:lnTo>
                  <a:lnTo>
                    <a:pt x="279400" y="63500"/>
                  </a:lnTo>
                  <a:lnTo>
                    <a:pt x="279400" y="50800"/>
                  </a:lnTo>
                  <a:lnTo>
                    <a:pt x="304800" y="50800"/>
                  </a:lnTo>
                  <a:lnTo>
                    <a:pt x="304800" y="38100"/>
                  </a:lnTo>
                  <a:lnTo>
                    <a:pt x="317500" y="38100"/>
                  </a:lnTo>
                  <a:lnTo>
                    <a:pt x="317500" y="25400"/>
                  </a:lnTo>
                  <a:lnTo>
                    <a:pt x="355600" y="25400"/>
                  </a:lnTo>
                  <a:lnTo>
                    <a:pt x="368300" y="12700"/>
                  </a:lnTo>
                  <a:lnTo>
                    <a:pt x="457200" y="12700"/>
                  </a:lnTo>
                  <a:lnTo>
                    <a:pt x="457200" y="0"/>
                  </a:lnTo>
                  <a:lnTo>
                    <a:pt x="495300" y="0"/>
                  </a:lnTo>
                  <a:lnTo>
                    <a:pt x="495300" y="12700"/>
                  </a:lnTo>
                  <a:lnTo>
                    <a:pt x="495300" y="12700"/>
                  </a:lnTo>
                  <a:lnTo>
                    <a:pt x="495300" y="25400"/>
                  </a:lnTo>
                  <a:lnTo>
                    <a:pt x="482600" y="25400"/>
                  </a:lnTo>
                  <a:lnTo>
                    <a:pt x="482600" y="50800"/>
                  </a:lnTo>
                  <a:lnTo>
                    <a:pt x="469900" y="50800"/>
                  </a:lnTo>
                  <a:lnTo>
                    <a:pt x="469900" y="63500"/>
                  </a:lnTo>
                  <a:lnTo>
                    <a:pt x="457200" y="63500"/>
                  </a:lnTo>
                  <a:lnTo>
                    <a:pt x="457200" y="127000"/>
                  </a:lnTo>
                  <a:lnTo>
                    <a:pt x="469900" y="127000"/>
                  </a:lnTo>
                  <a:lnTo>
                    <a:pt x="469900" y="152400"/>
                  </a:lnTo>
                  <a:lnTo>
                    <a:pt x="482600" y="152400"/>
                  </a:lnTo>
                  <a:lnTo>
                    <a:pt x="482600" y="177800"/>
                  </a:lnTo>
                  <a:lnTo>
                    <a:pt x="469900" y="177800"/>
                  </a:lnTo>
                  <a:lnTo>
                    <a:pt x="469900" y="215900"/>
                  </a:lnTo>
                  <a:lnTo>
                    <a:pt x="469900" y="215900"/>
                  </a:lnTo>
                  <a:lnTo>
                    <a:pt x="469900" y="241300"/>
                  </a:lnTo>
                  <a:lnTo>
                    <a:pt x="457200" y="241300"/>
                  </a:lnTo>
                  <a:lnTo>
                    <a:pt x="457200" y="292100"/>
                  </a:lnTo>
                  <a:lnTo>
                    <a:pt x="393700" y="292100"/>
                  </a:lnTo>
                  <a:lnTo>
                    <a:pt x="393700" y="304800"/>
                  </a:lnTo>
                  <a:lnTo>
                    <a:pt x="381000" y="304800"/>
                  </a:lnTo>
                  <a:lnTo>
                    <a:pt x="381000" y="317500"/>
                  </a:lnTo>
                  <a:lnTo>
                    <a:pt x="355600" y="317500"/>
                  </a:lnTo>
                  <a:lnTo>
                    <a:pt x="355600" y="342900"/>
                  </a:lnTo>
                  <a:lnTo>
                    <a:pt x="381000" y="342900"/>
                  </a:lnTo>
                  <a:lnTo>
                    <a:pt x="381000" y="368300"/>
                  </a:lnTo>
                  <a:lnTo>
                    <a:pt x="393700" y="368300"/>
                  </a:lnTo>
                  <a:lnTo>
                    <a:pt x="393700" y="393700"/>
                  </a:lnTo>
                  <a:lnTo>
                    <a:pt x="381000" y="393700"/>
                  </a:lnTo>
                  <a:lnTo>
                    <a:pt x="368300" y="406400"/>
                  </a:lnTo>
                  <a:lnTo>
                    <a:pt x="330200" y="406400"/>
                  </a:lnTo>
                  <a:lnTo>
                    <a:pt x="330200" y="419100"/>
                  </a:lnTo>
                  <a:lnTo>
                    <a:pt x="317500" y="419100"/>
                  </a:lnTo>
                  <a:lnTo>
                    <a:pt x="317500" y="431800"/>
                  </a:lnTo>
                  <a:lnTo>
                    <a:pt x="292100" y="431800"/>
                  </a:lnTo>
                  <a:lnTo>
                    <a:pt x="292100" y="419100"/>
                  </a:lnTo>
                  <a:lnTo>
                    <a:pt x="254000" y="419100"/>
                  </a:lnTo>
                  <a:lnTo>
                    <a:pt x="254000" y="431800"/>
                  </a:lnTo>
                  <a:lnTo>
                    <a:pt x="241300" y="431800"/>
                  </a:lnTo>
                  <a:lnTo>
                    <a:pt x="241300" y="444500"/>
                  </a:lnTo>
                  <a:lnTo>
                    <a:pt x="215900" y="444500"/>
                  </a:lnTo>
                  <a:lnTo>
                    <a:pt x="215900" y="431800"/>
                  </a:lnTo>
                  <a:lnTo>
                    <a:pt x="203200" y="431800"/>
                  </a:lnTo>
                  <a:lnTo>
                    <a:pt x="203200" y="444500"/>
                  </a:lnTo>
                  <a:lnTo>
                    <a:pt x="139700" y="444500"/>
                  </a:lnTo>
                  <a:lnTo>
                    <a:pt x="139700" y="431800"/>
                  </a:lnTo>
                  <a:lnTo>
                    <a:pt x="114300" y="431800"/>
                  </a:lnTo>
                  <a:lnTo>
                    <a:pt x="114300" y="419100"/>
                  </a:lnTo>
                  <a:lnTo>
                    <a:pt x="101600" y="419100"/>
                  </a:lnTo>
                  <a:lnTo>
                    <a:pt x="101600" y="406400"/>
                  </a:lnTo>
                  <a:lnTo>
                    <a:pt x="114300" y="406400"/>
                  </a:lnTo>
                  <a:lnTo>
                    <a:pt x="114300" y="381000"/>
                  </a:lnTo>
                  <a:lnTo>
                    <a:pt x="127000" y="381000"/>
                  </a:lnTo>
                  <a:lnTo>
                    <a:pt x="127000" y="368300"/>
                  </a:lnTo>
                  <a:lnTo>
                    <a:pt x="127000" y="368300"/>
                  </a:lnTo>
                  <a:lnTo>
                    <a:pt x="127000" y="342900"/>
                  </a:lnTo>
                  <a:lnTo>
                    <a:pt x="127000" y="342900"/>
                  </a:lnTo>
                  <a:lnTo>
                    <a:pt x="127000" y="304800"/>
                  </a:lnTo>
                  <a:lnTo>
                    <a:pt x="139700" y="304800"/>
                  </a:lnTo>
                  <a:lnTo>
                    <a:pt x="139700" y="292100"/>
                  </a:lnTo>
                  <a:lnTo>
                    <a:pt x="127000" y="292100"/>
                  </a:lnTo>
                  <a:lnTo>
                    <a:pt x="127000" y="279400"/>
                  </a:lnTo>
                  <a:lnTo>
                    <a:pt x="114300" y="279400"/>
                  </a:lnTo>
                  <a:lnTo>
                    <a:pt x="114300" y="266700"/>
                  </a:lnTo>
                  <a:lnTo>
                    <a:pt x="101600" y="266700"/>
                  </a:lnTo>
                  <a:lnTo>
                    <a:pt x="101600" y="241300"/>
                  </a:lnTo>
                  <a:lnTo>
                    <a:pt x="63500" y="241300"/>
                  </a:lnTo>
                  <a:lnTo>
                    <a:pt x="63500" y="203200"/>
                  </a:lnTo>
                  <a:lnTo>
                    <a:pt x="50800" y="203200"/>
                  </a:lnTo>
                  <a:lnTo>
                    <a:pt x="50800" y="190500"/>
                  </a:lnTo>
                  <a:lnTo>
                    <a:pt x="25400" y="190500"/>
                  </a:lnTo>
                  <a:lnTo>
                    <a:pt x="25400" y="177800"/>
                  </a:lnTo>
                  <a:lnTo>
                    <a:pt x="0" y="177800"/>
                  </a:lnTo>
                  <a:lnTo>
                    <a:pt x="0" y="165100"/>
                  </a:lnTo>
                  <a:lnTo>
                    <a:pt x="12700" y="165100"/>
                  </a:lnTo>
                  <a:lnTo>
                    <a:pt x="12700" y="139700"/>
                  </a:lnTo>
                  <a:lnTo>
                    <a:pt x="0" y="139700"/>
                  </a:lnTo>
                  <a:close/>
                </a:path>
              </a:pathLst>
            </a:custGeom>
            <a:solidFill>
              <a:srgbClr val="FFBE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7" name="terc_1204062_obj">
              <a:extLst>
                <a:ext uri="{FF2B5EF4-FFF2-40B4-BE49-F238E27FC236}">
                  <a16:creationId xmlns:a16="http://schemas.microsoft.com/office/drawing/2014/main" id="{AD32DC7C-5672-53C6-67B1-1E286E48264F}"/>
                </a:ext>
              </a:extLst>
            </p:cNvPr>
            <p:cNvSpPr/>
            <p:nvPr/>
          </p:nvSpPr>
          <p:spPr>
            <a:xfrm>
              <a:off x="2826131" y="1321308"/>
              <a:ext cx="1101093" cy="2018668"/>
            </a:xfrm>
            <a:custGeom>
              <a:avLst/>
              <a:gdLst/>
              <a:ahLst/>
              <a:cxnLst/>
              <a:rect l="0" t="0" r="0" b="0"/>
              <a:pathLst>
                <a:path w="381001" h="698501">
                  <a:moveTo>
                    <a:pt x="0" y="88900"/>
                  </a:moveTo>
                  <a:lnTo>
                    <a:pt x="0" y="63500"/>
                  </a:lnTo>
                  <a:lnTo>
                    <a:pt x="12700" y="63500"/>
                  </a:lnTo>
                  <a:lnTo>
                    <a:pt x="12700" y="50800"/>
                  </a:lnTo>
                  <a:lnTo>
                    <a:pt x="25400" y="50800"/>
                  </a:lnTo>
                  <a:lnTo>
                    <a:pt x="25400" y="38100"/>
                  </a:lnTo>
                  <a:lnTo>
                    <a:pt x="50800" y="38100"/>
                  </a:lnTo>
                  <a:lnTo>
                    <a:pt x="50800" y="25400"/>
                  </a:lnTo>
                  <a:lnTo>
                    <a:pt x="63500" y="25400"/>
                  </a:lnTo>
                  <a:lnTo>
                    <a:pt x="63500" y="0"/>
                  </a:lnTo>
                  <a:lnTo>
                    <a:pt x="76200" y="0"/>
                  </a:lnTo>
                  <a:lnTo>
                    <a:pt x="76200" y="0"/>
                  </a:lnTo>
                  <a:lnTo>
                    <a:pt x="101600" y="0"/>
                  </a:lnTo>
                  <a:lnTo>
                    <a:pt x="101600" y="12700"/>
                  </a:lnTo>
                  <a:lnTo>
                    <a:pt x="114300" y="12700"/>
                  </a:lnTo>
                  <a:lnTo>
                    <a:pt x="114300" y="25400"/>
                  </a:lnTo>
                  <a:lnTo>
                    <a:pt x="127000" y="25400"/>
                  </a:lnTo>
                  <a:lnTo>
                    <a:pt x="127000" y="38100"/>
                  </a:lnTo>
                  <a:lnTo>
                    <a:pt x="139700" y="38100"/>
                  </a:lnTo>
                  <a:lnTo>
                    <a:pt x="139700" y="50800"/>
                  </a:lnTo>
                  <a:lnTo>
                    <a:pt x="152400" y="50800"/>
                  </a:lnTo>
                  <a:lnTo>
                    <a:pt x="152400" y="63500"/>
                  </a:lnTo>
                  <a:lnTo>
                    <a:pt x="165100" y="63500"/>
                  </a:lnTo>
                  <a:lnTo>
                    <a:pt x="165100" y="50800"/>
                  </a:lnTo>
                  <a:lnTo>
                    <a:pt x="177800" y="50800"/>
                  </a:lnTo>
                  <a:lnTo>
                    <a:pt x="177800" y="38100"/>
                  </a:lnTo>
                  <a:lnTo>
                    <a:pt x="190500" y="38100"/>
                  </a:lnTo>
                  <a:lnTo>
                    <a:pt x="190500" y="25400"/>
                  </a:lnTo>
                  <a:lnTo>
                    <a:pt x="203200" y="25400"/>
                  </a:lnTo>
                  <a:lnTo>
                    <a:pt x="203200" y="12700"/>
                  </a:lnTo>
                  <a:lnTo>
                    <a:pt x="215900" y="12700"/>
                  </a:lnTo>
                  <a:lnTo>
                    <a:pt x="215900" y="0"/>
                  </a:lnTo>
                  <a:lnTo>
                    <a:pt x="228600" y="0"/>
                  </a:lnTo>
                  <a:lnTo>
                    <a:pt x="228600" y="12700"/>
                  </a:lnTo>
                  <a:lnTo>
                    <a:pt x="254000" y="12700"/>
                  </a:lnTo>
                  <a:lnTo>
                    <a:pt x="254000" y="25400"/>
                  </a:lnTo>
                  <a:lnTo>
                    <a:pt x="266700" y="25400"/>
                  </a:lnTo>
                  <a:lnTo>
                    <a:pt x="266700" y="12700"/>
                  </a:lnTo>
                  <a:lnTo>
                    <a:pt x="279400" y="12700"/>
                  </a:lnTo>
                  <a:lnTo>
                    <a:pt x="279400" y="25400"/>
                  </a:lnTo>
                  <a:lnTo>
                    <a:pt x="304800" y="25400"/>
                  </a:lnTo>
                  <a:lnTo>
                    <a:pt x="304800" y="38100"/>
                  </a:lnTo>
                  <a:lnTo>
                    <a:pt x="317500" y="38100"/>
                  </a:lnTo>
                  <a:lnTo>
                    <a:pt x="317500" y="50800"/>
                  </a:lnTo>
                  <a:lnTo>
                    <a:pt x="330200" y="50800"/>
                  </a:lnTo>
                  <a:lnTo>
                    <a:pt x="330200" y="63500"/>
                  </a:lnTo>
                  <a:lnTo>
                    <a:pt x="342900" y="63500"/>
                  </a:lnTo>
                  <a:lnTo>
                    <a:pt x="342900" y="76200"/>
                  </a:lnTo>
                  <a:lnTo>
                    <a:pt x="381000" y="76200"/>
                  </a:lnTo>
                  <a:lnTo>
                    <a:pt x="381000" y="88900"/>
                  </a:lnTo>
                  <a:lnTo>
                    <a:pt x="381000" y="88900"/>
                  </a:lnTo>
                  <a:lnTo>
                    <a:pt x="381000" y="101600"/>
                  </a:lnTo>
                  <a:lnTo>
                    <a:pt x="266700" y="101600"/>
                  </a:lnTo>
                  <a:lnTo>
                    <a:pt x="266700" y="114300"/>
                  </a:lnTo>
                  <a:lnTo>
                    <a:pt x="279400" y="114300"/>
                  </a:lnTo>
                  <a:lnTo>
                    <a:pt x="279400" y="127000"/>
                  </a:lnTo>
                  <a:lnTo>
                    <a:pt x="292100" y="127000"/>
                  </a:lnTo>
                  <a:lnTo>
                    <a:pt x="292100" y="139700"/>
                  </a:lnTo>
                  <a:lnTo>
                    <a:pt x="304800" y="139700"/>
                  </a:lnTo>
                  <a:lnTo>
                    <a:pt x="304800" y="165100"/>
                  </a:lnTo>
                  <a:lnTo>
                    <a:pt x="330200" y="165100"/>
                  </a:lnTo>
                  <a:lnTo>
                    <a:pt x="330200" y="203200"/>
                  </a:lnTo>
                  <a:lnTo>
                    <a:pt x="342900" y="203200"/>
                  </a:lnTo>
                  <a:lnTo>
                    <a:pt x="342900" y="228600"/>
                  </a:lnTo>
                  <a:lnTo>
                    <a:pt x="355600" y="228600"/>
                  </a:lnTo>
                  <a:lnTo>
                    <a:pt x="355600" y="266700"/>
                  </a:lnTo>
                  <a:lnTo>
                    <a:pt x="342900" y="266700"/>
                  </a:lnTo>
                  <a:lnTo>
                    <a:pt x="342900" y="279400"/>
                  </a:lnTo>
                  <a:lnTo>
                    <a:pt x="355600" y="279400"/>
                  </a:lnTo>
                  <a:lnTo>
                    <a:pt x="355600" y="355600"/>
                  </a:lnTo>
                  <a:lnTo>
                    <a:pt x="342900" y="355600"/>
                  </a:lnTo>
                  <a:lnTo>
                    <a:pt x="342900" y="381000"/>
                  </a:lnTo>
                  <a:lnTo>
                    <a:pt x="355600" y="381000"/>
                  </a:lnTo>
                  <a:lnTo>
                    <a:pt x="368300" y="393700"/>
                  </a:lnTo>
                  <a:lnTo>
                    <a:pt x="355600" y="393700"/>
                  </a:lnTo>
                  <a:lnTo>
                    <a:pt x="355600" y="419100"/>
                  </a:lnTo>
                  <a:lnTo>
                    <a:pt x="342900" y="431800"/>
                  </a:lnTo>
                  <a:lnTo>
                    <a:pt x="342900" y="457200"/>
                  </a:lnTo>
                  <a:lnTo>
                    <a:pt x="330200" y="457200"/>
                  </a:lnTo>
                  <a:lnTo>
                    <a:pt x="330200" y="495300"/>
                  </a:lnTo>
                  <a:lnTo>
                    <a:pt x="317500" y="495300"/>
                  </a:lnTo>
                  <a:lnTo>
                    <a:pt x="317500" y="533400"/>
                  </a:lnTo>
                  <a:lnTo>
                    <a:pt x="304800" y="533400"/>
                  </a:lnTo>
                  <a:lnTo>
                    <a:pt x="292100" y="546100"/>
                  </a:lnTo>
                  <a:lnTo>
                    <a:pt x="292100" y="558800"/>
                  </a:lnTo>
                  <a:lnTo>
                    <a:pt x="266700" y="558800"/>
                  </a:lnTo>
                  <a:lnTo>
                    <a:pt x="266700" y="571500"/>
                  </a:lnTo>
                  <a:lnTo>
                    <a:pt x="254000" y="571500"/>
                  </a:lnTo>
                  <a:lnTo>
                    <a:pt x="254000" y="596900"/>
                  </a:lnTo>
                  <a:lnTo>
                    <a:pt x="241300" y="596900"/>
                  </a:lnTo>
                  <a:lnTo>
                    <a:pt x="241300" y="635000"/>
                  </a:lnTo>
                  <a:lnTo>
                    <a:pt x="266700" y="635000"/>
                  </a:lnTo>
                  <a:lnTo>
                    <a:pt x="266700" y="647700"/>
                  </a:lnTo>
                  <a:lnTo>
                    <a:pt x="279400" y="647700"/>
                  </a:lnTo>
                  <a:lnTo>
                    <a:pt x="279400" y="685800"/>
                  </a:lnTo>
                  <a:lnTo>
                    <a:pt x="203200" y="685800"/>
                  </a:lnTo>
                  <a:lnTo>
                    <a:pt x="190500" y="698500"/>
                  </a:lnTo>
                  <a:lnTo>
                    <a:pt x="190500" y="685800"/>
                  </a:lnTo>
                  <a:lnTo>
                    <a:pt x="177800" y="685800"/>
                  </a:lnTo>
                  <a:lnTo>
                    <a:pt x="177800" y="673100"/>
                  </a:lnTo>
                  <a:lnTo>
                    <a:pt x="190500" y="673100"/>
                  </a:lnTo>
                  <a:lnTo>
                    <a:pt x="190500" y="660400"/>
                  </a:lnTo>
                  <a:lnTo>
                    <a:pt x="165100" y="660400"/>
                  </a:lnTo>
                  <a:lnTo>
                    <a:pt x="165100" y="647700"/>
                  </a:lnTo>
                  <a:lnTo>
                    <a:pt x="152400" y="647700"/>
                  </a:lnTo>
                  <a:lnTo>
                    <a:pt x="152400" y="635000"/>
                  </a:lnTo>
                  <a:lnTo>
                    <a:pt x="114300" y="635000"/>
                  </a:lnTo>
                  <a:lnTo>
                    <a:pt x="114300" y="622300"/>
                  </a:lnTo>
                  <a:lnTo>
                    <a:pt x="88900" y="622300"/>
                  </a:lnTo>
                  <a:lnTo>
                    <a:pt x="88900" y="609600"/>
                  </a:lnTo>
                  <a:lnTo>
                    <a:pt x="76200" y="609600"/>
                  </a:lnTo>
                  <a:lnTo>
                    <a:pt x="76200" y="520700"/>
                  </a:lnTo>
                  <a:lnTo>
                    <a:pt x="63500" y="520700"/>
                  </a:lnTo>
                  <a:lnTo>
                    <a:pt x="63500" y="508000"/>
                  </a:lnTo>
                  <a:lnTo>
                    <a:pt x="50800" y="508000"/>
                  </a:lnTo>
                  <a:lnTo>
                    <a:pt x="50800" y="495300"/>
                  </a:lnTo>
                  <a:lnTo>
                    <a:pt x="63500" y="495300"/>
                  </a:lnTo>
                  <a:lnTo>
                    <a:pt x="76200" y="482600"/>
                  </a:lnTo>
                  <a:lnTo>
                    <a:pt x="76200" y="457200"/>
                  </a:lnTo>
                  <a:lnTo>
                    <a:pt x="88900" y="457200"/>
                  </a:lnTo>
                  <a:lnTo>
                    <a:pt x="88900" y="444500"/>
                  </a:lnTo>
                  <a:lnTo>
                    <a:pt x="114300" y="444500"/>
                  </a:lnTo>
                  <a:lnTo>
                    <a:pt x="114300" y="431800"/>
                  </a:lnTo>
                  <a:lnTo>
                    <a:pt x="127000" y="431800"/>
                  </a:lnTo>
                  <a:lnTo>
                    <a:pt x="127000" y="419100"/>
                  </a:lnTo>
                  <a:lnTo>
                    <a:pt x="114300" y="419100"/>
                  </a:lnTo>
                  <a:lnTo>
                    <a:pt x="114300" y="406400"/>
                  </a:lnTo>
                  <a:lnTo>
                    <a:pt x="127000" y="406400"/>
                  </a:lnTo>
                  <a:lnTo>
                    <a:pt x="127000" y="393700"/>
                  </a:lnTo>
                  <a:lnTo>
                    <a:pt x="127000" y="393700"/>
                  </a:lnTo>
                  <a:lnTo>
                    <a:pt x="127000" y="355600"/>
                  </a:lnTo>
                  <a:lnTo>
                    <a:pt x="101600" y="355600"/>
                  </a:lnTo>
                  <a:lnTo>
                    <a:pt x="101600" y="342900"/>
                  </a:lnTo>
                  <a:lnTo>
                    <a:pt x="63500" y="342900"/>
                  </a:lnTo>
                  <a:lnTo>
                    <a:pt x="63500" y="317500"/>
                  </a:lnTo>
                  <a:lnTo>
                    <a:pt x="88900" y="317500"/>
                  </a:lnTo>
                  <a:lnTo>
                    <a:pt x="88900" y="292100"/>
                  </a:lnTo>
                  <a:lnTo>
                    <a:pt x="101600" y="292100"/>
                  </a:lnTo>
                  <a:lnTo>
                    <a:pt x="101600" y="266700"/>
                  </a:lnTo>
                  <a:lnTo>
                    <a:pt x="114300" y="266700"/>
                  </a:lnTo>
                  <a:lnTo>
                    <a:pt x="114300" y="254000"/>
                  </a:lnTo>
                  <a:lnTo>
                    <a:pt x="101600" y="254000"/>
                  </a:lnTo>
                  <a:lnTo>
                    <a:pt x="88900" y="241300"/>
                  </a:lnTo>
                  <a:lnTo>
                    <a:pt x="76200" y="241300"/>
                  </a:lnTo>
                  <a:lnTo>
                    <a:pt x="76200" y="228600"/>
                  </a:lnTo>
                  <a:lnTo>
                    <a:pt x="76200" y="228600"/>
                  </a:lnTo>
                  <a:lnTo>
                    <a:pt x="76200" y="203200"/>
                  </a:lnTo>
                  <a:lnTo>
                    <a:pt x="50800" y="203200"/>
                  </a:lnTo>
                  <a:lnTo>
                    <a:pt x="50800" y="190500"/>
                  </a:lnTo>
                  <a:lnTo>
                    <a:pt x="63500" y="190500"/>
                  </a:lnTo>
                  <a:lnTo>
                    <a:pt x="63500" y="177800"/>
                  </a:lnTo>
                  <a:lnTo>
                    <a:pt x="50800" y="177800"/>
                  </a:lnTo>
                  <a:lnTo>
                    <a:pt x="50800" y="127000"/>
                  </a:lnTo>
                  <a:lnTo>
                    <a:pt x="38100" y="127000"/>
                  </a:lnTo>
                  <a:lnTo>
                    <a:pt x="38100" y="114300"/>
                  </a:lnTo>
                  <a:lnTo>
                    <a:pt x="25400" y="114300"/>
                  </a:lnTo>
                  <a:lnTo>
                    <a:pt x="25400" y="101600"/>
                  </a:lnTo>
                  <a:lnTo>
                    <a:pt x="0" y="101600"/>
                  </a:lnTo>
                  <a:close/>
                </a:path>
              </a:pathLst>
            </a:custGeom>
            <a:solidFill>
              <a:srgbClr val="FFBE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8" name="terc_1204073_obj">
              <a:extLst>
                <a:ext uri="{FF2B5EF4-FFF2-40B4-BE49-F238E27FC236}">
                  <a16:creationId xmlns:a16="http://schemas.microsoft.com/office/drawing/2014/main" id="{D2040F70-BCAC-36EE-4025-CDE7DB0B0C1B}"/>
                </a:ext>
              </a:extLst>
            </p:cNvPr>
            <p:cNvSpPr/>
            <p:nvPr/>
          </p:nvSpPr>
          <p:spPr>
            <a:xfrm>
              <a:off x="2275587" y="0"/>
              <a:ext cx="1981964" cy="1688342"/>
            </a:xfrm>
            <a:custGeom>
              <a:avLst/>
              <a:gdLst/>
              <a:ahLst/>
              <a:cxnLst/>
              <a:rect l="0" t="0" r="0" b="0"/>
              <a:pathLst>
                <a:path w="685801" h="584201">
                  <a:moveTo>
                    <a:pt x="0" y="355600"/>
                  </a:moveTo>
                  <a:lnTo>
                    <a:pt x="38100" y="355600"/>
                  </a:lnTo>
                  <a:lnTo>
                    <a:pt x="50800" y="342900"/>
                  </a:lnTo>
                  <a:lnTo>
                    <a:pt x="76200" y="342900"/>
                  </a:lnTo>
                  <a:lnTo>
                    <a:pt x="63500" y="317500"/>
                  </a:lnTo>
                  <a:lnTo>
                    <a:pt x="50800" y="317500"/>
                  </a:lnTo>
                  <a:lnTo>
                    <a:pt x="50800" y="279400"/>
                  </a:lnTo>
                  <a:lnTo>
                    <a:pt x="25400" y="279400"/>
                  </a:lnTo>
                  <a:lnTo>
                    <a:pt x="25400" y="266700"/>
                  </a:lnTo>
                  <a:lnTo>
                    <a:pt x="50800" y="266700"/>
                  </a:lnTo>
                  <a:lnTo>
                    <a:pt x="50800" y="215900"/>
                  </a:lnTo>
                  <a:lnTo>
                    <a:pt x="76200" y="215900"/>
                  </a:lnTo>
                  <a:lnTo>
                    <a:pt x="76200" y="203200"/>
                  </a:lnTo>
                  <a:lnTo>
                    <a:pt x="88900" y="203200"/>
                  </a:lnTo>
                  <a:lnTo>
                    <a:pt x="101600" y="190500"/>
                  </a:lnTo>
                  <a:lnTo>
                    <a:pt x="152400" y="190500"/>
                  </a:lnTo>
                  <a:lnTo>
                    <a:pt x="152400" y="203200"/>
                  </a:lnTo>
                  <a:lnTo>
                    <a:pt x="203200" y="203200"/>
                  </a:lnTo>
                  <a:lnTo>
                    <a:pt x="203200" y="190500"/>
                  </a:lnTo>
                  <a:lnTo>
                    <a:pt x="215900" y="190500"/>
                  </a:lnTo>
                  <a:lnTo>
                    <a:pt x="241300" y="165100"/>
                  </a:lnTo>
                  <a:lnTo>
                    <a:pt x="241300" y="152400"/>
                  </a:lnTo>
                  <a:lnTo>
                    <a:pt x="254000" y="139700"/>
                  </a:lnTo>
                  <a:lnTo>
                    <a:pt x="254000" y="114300"/>
                  </a:lnTo>
                  <a:lnTo>
                    <a:pt x="266700" y="114300"/>
                  </a:lnTo>
                  <a:lnTo>
                    <a:pt x="266700" y="101600"/>
                  </a:lnTo>
                  <a:lnTo>
                    <a:pt x="279400" y="101600"/>
                  </a:lnTo>
                  <a:lnTo>
                    <a:pt x="279400" y="88900"/>
                  </a:lnTo>
                  <a:lnTo>
                    <a:pt x="330200" y="88900"/>
                  </a:lnTo>
                  <a:lnTo>
                    <a:pt x="330200" y="101600"/>
                  </a:lnTo>
                  <a:lnTo>
                    <a:pt x="342900" y="101600"/>
                  </a:lnTo>
                  <a:lnTo>
                    <a:pt x="355600" y="88900"/>
                  </a:lnTo>
                  <a:lnTo>
                    <a:pt x="368300" y="88900"/>
                  </a:lnTo>
                  <a:lnTo>
                    <a:pt x="368300" y="50800"/>
                  </a:lnTo>
                  <a:lnTo>
                    <a:pt x="381000" y="38100"/>
                  </a:lnTo>
                  <a:lnTo>
                    <a:pt x="381000" y="25400"/>
                  </a:lnTo>
                  <a:lnTo>
                    <a:pt x="393700" y="25400"/>
                  </a:lnTo>
                  <a:lnTo>
                    <a:pt x="393700" y="12700"/>
                  </a:lnTo>
                  <a:lnTo>
                    <a:pt x="469900" y="12700"/>
                  </a:lnTo>
                  <a:lnTo>
                    <a:pt x="469900" y="25400"/>
                  </a:lnTo>
                  <a:lnTo>
                    <a:pt x="482600" y="25400"/>
                  </a:lnTo>
                  <a:lnTo>
                    <a:pt x="482600" y="38100"/>
                  </a:lnTo>
                  <a:lnTo>
                    <a:pt x="495300" y="38100"/>
                  </a:lnTo>
                  <a:lnTo>
                    <a:pt x="495300" y="50800"/>
                  </a:lnTo>
                  <a:lnTo>
                    <a:pt x="508000" y="50800"/>
                  </a:lnTo>
                  <a:lnTo>
                    <a:pt x="508000" y="63500"/>
                  </a:lnTo>
                  <a:lnTo>
                    <a:pt x="520700" y="63500"/>
                  </a:lnTo>
                  <a:lnTo>
                    <a:pt x="520700" y="114300"/>
                  </a:lnTo>
                  <a:lnTo>
                    <a:pt x="533400" y="114300"/>
                  </a:lnTo>
                  <a:lnTo>
                    <a:pt x="533400" y="127000"/>
                  </a:lnTo>
                  <a:lnTo>
                    <a:pt x="558800" y="127000"/>
                  </a:lnTo>
                  <a:lnTo>
                    <a:pt x="558800" y="114300"/>
                  </a:lnTo>
                  <a:lnTo>
                    <a:pt x="571500" y="114300"/>
                  </a:lnTo>
                  <a:lnTo>
                    <a:pt x="571500" y="101600"/>
                  </a:lnTo>
                  <a:lnTo>
                    <a:pt x="584200" y="88900"/>
                  </a:lnTo>
                  <a:lnTo>
                    <a:pt x="584200" y="25400"/>
                  </a:lnTo>
                  <a:lnTo>
                    <a:pt x="596900" y="12700"/>
                  </a:lnTo>
                  <a:lnTo>
                    <a:pt x="635000" y="12700"/>
                  </a:lnTo>
                  <a:lnTo>
                    <a:pt x="647700" y="0"/>
                  </a:lnTo>
                  <a:lnTo>
                    <a:pt x="647700" y="25400"/>
                  </a:lnTo>
                  <a:lnTo>
                    <a:pt x="660400" y="25400"/>
                  </a:lnTo>
                  <a:lnTo>
                    <a:pt x="660400" y="63500"/>
                  </a:lnTo>
                  <a:lnTo>
                    <a:pt x="673100" y="63500"/>
                  </a:lnTo>
                  <a:lnTo>
                    <a:pt x="673100" y="101600"/>
                  </a:lnTo>
                  <a:lnTo>
                    <a:pt x="660400" y="101600"/>
                  </a:lnTo>
                  <a:lnTo>
                    <a:pt x="660400" y="139700"/>
                  </a:lnTo>
                  <a:lnTo>
                    <a:pt x="673100" y="139700"/>
                  </a:lnTo>
                  <a:lnTo>
                    <a:pt x="673100" y="152400"/>
                  </a:lnTo>
                  <a:lnTo>
                    <a:pt x="685800" y="152400"/>
                  </a:lnTo>
                  <a:lnTo>
                    <a:pt x="685800" y="165100"/>
                  </a:lnTo>
                  <a:lnTo>
                    <a:pt x="673100" y="165100"/>
                  </a:lnTo>
                  <a:lnTo>
                    <a:pt x="673100" y="177800"/>
                  </a:lnTo>
                  <a:lnTo>
                    <a:pt x="685800" y="177800"/>
                  </a:lnTo>
                  <a:lnTo>
                    <a:pt x="685800" y="215900"/>
                  </a:lnTo>
                  <a:lnTo>
                    <a:pt x="660400" y="215900"/>
                  </a:lnTo>
                  <a:lnTo>
                    <a:pt x="660400" y="228600"/>
                  </a:lnTo>
                  <a:lnTo>
                    <a:pt x="647700" y="228600"/>
                  </a:lnTo>
                  <a:lnTo>
                    <a:pt x="647700" y="241300"/>
                  </a:lnTo>
                  <a:lnTo>
                    <a:pt x="609600" y="241300"/>
                  </a:lnTo>
                  <a:lnTo>
                    <a:pt x="609600" y="254000"/>
                  </a:lnTo>
                  <a:lnTo>
                    <a:pt x="596900" y="254000"/>
                  </a:lnTo>
                  <a:lnTo>
                    <a:pt x="596900" y="266700"/>
                  </a:lnTo>
                  <a:lnTo>
                    <a:pt x="584200" y="266700"/>
                  </a:lnTo>
                  <a:lnTo>
                    <a:pt x="584200" y="279400"/>
                  </a:lnTo>
                  <a:lnTo>
                    <a:pt x="571500" y="279400"/>
                  </a:lnTo>
                  <a:lnTo>
                    <a:pt x="571500" y="355600"/>
                  </a:lnTo>
                  <a:lnTo>
                    <a:pt x="558800" y="355600"/>
                  </a:lnTo>
                  <a:lnTo>
                    <a:pt x="558800" y="368300"/>
                  </a:lnTo>
                  <a:lnTo>
                    <a:pt x="546100" y="368300"/>
                  </a:lnTo>
                  <a:lnTo>
                    <a:pt x="546100" y="381000"/>
                  </a:lnTo>
                  <a:lnTo>
                    <a:pt x="533400" y="381000"/>
                  </a:lnTo>
                  <a:lnTo>
                    <a:pt x="533400" y="393700"/>
                  </a:lnTo>
                  <a:lnTo>
                    <a:pt x="520700" y="393700"/>
                  </a:lnTo>
                  <a:lnTo>
                    <a:pt x="520700" y="406400"/>
                  </a:lnTo>
                  <a:lnTo>
                    <a:pt x="508000" y="406400"/>
                  </a:lnTo>
                  <a:lnTo>
                    <a:pt x="508000" y="431800"/>
                  </a:lnTo>
                  <a:lnTo>
                    <a:pt x="495300" y="431800"/>
                  </a:lnTo>
                  <a:lnTo>
                    <a:pt x="495300" y="444500"/>
                  </a:lnTo>
                  <a:lnTo>
                    <a:pt x="482600" y="444500"/>
                  </a:lnTo>
                  <a:lnTo>
                    <a:pt x="482600" y="469900"/>
                  </a:lnTo>
                  <a:lnTo>
                    <a:pt x="457200" y="469900"/>
                  </a:lnTo>
                  <a:lnTo>
                    <a:pt x="457200" y="482600"/>
                  </a:lnTo>
                  <a:lnTo>
                    <a:pt x="444500" y="482600"/>
                  </a:lnTo>
                  <a:lnTo>
                    <a:pt x="444500" y="469900"/>
                  </a:lnTo>
                  <a:lnTo>
                    <a:pt x="419100" y="469900"/>
                  </a:lnTo>
                  <a:lnTo>
                    <a:pt x="419100" y="457200"/>
                  </a:lnTo>
                  <a:lnTo>
                    <a:pt x="406400" y="457200"/>
                  </a:lnTo>
                  <a:lnTo>
                    <a:pt x="406400" y="469900"/>
                  </a:lnTo>
                  <a:lnTo>
                    <a:pt x="393700" y="469900"/>
                  </a:lnTo>
                  <a:lnTo>
                    <a:pt x="393700" y="482600"/>
                  </a:lnTo>
                  <a:lnTo>
                    <a:pt x="381000" y="482600"/>
                  </a:lnTo>
                  <a:lnTo>
                    <a:pt x="381000" y="495300"/>
                  </a:lnTo>
                  <a:lnTo>
                    <a:pt x="368300" y="495300"/>
                  </a:lnTo>
                  <a:lnTo>
                    <a:pt x="368300" y="508000"/>
                  </a:lnTo>
                  <a:lnTo>
                    <a:pt x="355600" y="508000"/>
                  </a:lnTo>
                  <a:lnTo>
                    <a:pt x="355600" y="520700"/>
                  </a:lnTo>
                  <a:lnTo>
                    <a:pt x="342900" y="520700"/>
                  </a:lnTo>
                  <a:lnTo>
                    <a:pt x="342900" y="508000"/>
                  </a:lnTo>
                  <a:lnTo>
                    <a:pt x="330200" y="508000"/>
                  </a:lnTo>
                  <a:lnTo>
                    <a:pt x="330200" y="495300"/>
                  </a:lnTo>
                  <a:lnTo>
                    <a:pt x="317500" y="495300"/>
                  </a:lnTo>
                  <a:lnTo>
                    <a:pt x="317500" y="482600"/>
                  </a:lnTo>
                  <a:lnTo>
                    <a:pt x="304800" y="482600"/>
                  </a:lnTo>
                  <a:lnTo>
                    <a:pt x="304800" y="469900"/>
                  </a:lnTo>
                  <a:lnTo>
                    <a:pt x="292100" y="469900"/>
                  </a:lnTo>
                  <a:lnTo>
                    <a:pt x="292100" y="457200"/>
                  </a:lnTo>
                  <a:lnTo>
                    <a:pt x="266700" y="457200"/>
                  </a:lnTo>
                  <a:lnTo>
                    <a:pt x="266700" y="457200"/>
                  </a:lnTo>
                  <a:lnTo>
                    <a:pt x="254000" y="457200"/>
                  </a:lnTo>
                  <a:lnTo>
                    <a:pt x="254000" y="482600"/>
                  </a:lnTo>
                  <a:lnTo>
                    <a:pt x="241300" y="482600"/>
                  </a:lnTo>
                  <a:lnTo>
                    <a:pt x="241300" y="495300"/>
                  </a:lnTo>
                  <a:lnTo>
                    <a:pt x="215900" y="495300"/>
                  </a:lnTo>
                  <a:lnTo>
                    <a:pt x="215900" y="508000"/>
                  </a:lnTo>
                  <a:lnTo>
                    <a:pt x="203200" y="508000"/>
                  </a:lnTo>
                  <a:lnTo>
                    <a:pt x="203200" y="520700"/>
                  </a:lnTo>
                  <a:lnTo>
                    <a:pt x="190500" y="520700"/>
                  </a:lnTo>
                  <a:lnTo>
                    <a:pt x="190500" y="546100"/>
                  </a:lnTo>
                  <a:lnTo>
                    <a:pt x="177800" y="546100"/>
                  </a:lnTo>
                  <a:lnTo>
                    <a:pt x="177800" y="558800"/>
                  </a:lnTo>
                  <a:lnTo>
                    <a:pt x="165100" y="558800"/>
                  </a:lnTo>
                  <a:lnTo>
                    <a:pt x="165100" y="546100"/>
                  </a:lnTo>
                  <a:lnTo>
                    <a:pt x="152400" y="546100"/>
                  </a:lnTo>
                  <a:lnTo>
                    <a:pt x="152400" y="558800"/>
                  </a:lnTo>
                  <a:lnTo>
                    <a:pt x="127000" y="558800"/>
                  </a:lnTo>
                  <a:lnTo>
                    <a:pt x="127000" y="571500"/>
                  </a:lnTo>
                  <a:lnTo>
                    <a:pt x="139700" y="571500"/>
                  </a:lnTo>
                  <a:lnTo>
                    <a:pt x="139700" y="584200"/>
                  </a:lnTo>
                  <a:lnTo>
                    <a:pt x="101600" y="584200"/>
                  </a:lnTo>
                  <a:lnTo>
                    <a:pt x="101600" y="571500"/>
                  </a:lnTo>
                  <a:lnTo>
                    <a:pt x="63500" y="571500"/>
                  </a:lnTo>
                  <a:lnTo>
                    <a:pt x="63500" y="571500"/>
                  </a:lnTo>
                  <a:lnTo>
                    <a:pt x="50800" y="571500"/>
                  </a:lnTo>
                  <a:lnTo>
                    <a:pt x="50800" y="546100"/>
                  </a:lnTo>
                  <a:lnTo>
                    <a:pt x="63500" y="546100"/>
                  </a:lnTo>
                  <a:lnTo>
                    <a:pt x="63500" y="520700"/>
                  </a:lnTo>
                  <a:lnTo>
                    <a:pt x="76200" y="508000"/>
                  </a:lnTo>
                  <a:lnTo>
                    <a:pt x="101600" y="508000"/>
                  </a:lnTo>
                  <a:lnTo>
                    <a:pt x="101600" y="495300"/>
                  </a:lnTo>
                  <a:lnTo>
                    <a:pt x="114300" y="508000"/>
                  </a:lnTo>
                  <a:lnTo>
                    <a:pt x="114300" y="495300"/>
                  </a:lnTo>
                  <a:lnTo>
                    <a:pt x="101600" y="495300"/>
                  </a:lnTo>
                  <a:lnTo>
                    <a:pt x="101600" y="431800"/>
                  </a:lnTo>
                  <a:lnTo>
                    <a:pt x="88900" y="431800"/>
                  </a:lnTo>
                  <a:lnTo>
                    <a:pt x="88900" y="419100"/>
                  </a:lnTo>
                  <a:lnTo>
                    <a:pt x="76200" y="419100"/>
                  </a:lnTo>
                  <a:lnTo>
                    <a:pt x="76200" y="406400"/>
                  </a:lnTo>
                  <a:lnTo>
                    <a:pt x="50800" y="406400"/>
                  </a:lnTo>
                  <a:lnTo>
                    <a:pt x="50800" y="393700"/>
                  </a:lnTo>
                  <a:lnTo>
                    <a:pt x="12700" y="393700"/>
                  </a:lnTo>
                  <a:lnTo>
                    <a:pt x="12700" y="368300"/>
                  </a:lnTo>
                  <a:lnTo>
                    <a:pt x="0" y="368300"/>
                  </a:lnTo>
                  <a:close/>
                </a:path>
              </a:pathLst>
            </a:custGeom>
            <a:solidFill>
              <a:srgbClr val="FF99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39" name="map_id">
              <a:extLst>
                <a:ext uri="{FF2B5EF4-FFF2-40B4-BE49-F238E27FC236}">
                  <a16:creationId xmlns:a16="http://schemas.microsoft.com/office/drawing/2014/main" id="{3EFFCE1E-5B2A-4BE8-0F26-C4E9EC8BF403}"/>
                </a:ext>
              </a:extLst>
            </p:cNvPr>
            <p:cNvSpPr txBox="1"/>
            <p:nvPr/>
          </p:nvSpPr>
          <p:spPr>
            <a:xfrm>
              <a:off x="0" y="0"/>
              <a:ext cx="36703" cy="36703"/>
            </a:xfrm>
            <a:prstGeom prst="rect">
              <a:avLst/>
            </a:prstGeom>
            <a:solidFill>
              <a:srgbClr val="FFFFFF"/>
            </a:solidFill>
            <a:ln w="0"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vert="horz"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t>c</a:t>
              </a:r>
            </a:p>
          </p:txBody>
        </p:sp>
        <p:sp>
          <p:nvSpPr>
            <p:cNvPr id="40" name="osm_license">
              <a:extLst>
                <a:ext uri="{FF2B5EF4-FFF2-40B4-BE49-F238E27FC236}">
                  <a16:creationId xmlns:a16="http://schemas.microsoft.com/office/drawing/2014/main" id="{3FA933B3-5037-3420-5950-ED8F6DD155F6}"/>
                </a:ext>
              </a:extLst>
            </p:cNvPr>
            <p:cNvSpPr txBox="1"/>
            <p:nvPr/>
          </p:nvSpPr>
          <p:spPr>
            <a:xfrm>
              <a:off x="0" y="0"/>
              <a:ext cx="184731" cy="217560"/>
            </a:xfrm>
            <a:prstGeom prst="rect">
              <a:avLst/>
            </a:prstGeom>
            <a:solidFill>
              <a:srgbClr val="FFFFFF"/>
            </a:solidFill>
            <a:ln w="9525" cmpd="sng">
              <a:noFill/>
            </a:ln>
            <a:effectLst/>
            <a:extLst>
              <a:ext uri="{91240B29-F687-4F45-9708-019B960494DF}">
                <a14:hiddenLine xmlns:a14="http://schemas.microsoft.com/office/drawing/2010/main" w="0"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endParaRPr lang="pl-PL" sz="800" kern="1200"/>
            </a:p>
          </p:txBody>
        </p:sp>
        <p:sp>
          <p:nvSpPr>
            <p:cNvPr id="41" name="terc_1204023_nl">
              <a:extLst>
                <a:ext uri="{FF2B5EF4-FFF2-40B4-BE49-F238E27FC236}">
                  <a16:creationId xmlns:a16="http://schemas.microsoft.com/office/drawing/2014/main" id="{369EA63B-AE24-2622-785F-EF1E429A81A5}"/>
                </a:ext>
              </a:extLst>
            </p:cNvPr>
            <p:cNvSpPr txBox="1"/>
            <p:nvPr/>
          </p:nvSpPr>
          <p:spPr>
            <a:xfrm>
              <a:off x="2337086" y="2202708"/>
              <a:ext cx="456953"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221</a:t>
              </a:r>
            </a:p>
          </p:txBody>
        </p:sp>
        <p:sp>
          <p:nvSpPr>
            <p:cNvPr id="42" name="terc_1204073_nl">
              <a:extLst>
                <a:ext uri="{FF2B5EF4-FFF2-40B4-BE49-F238E27FC236}">
                  <a16:creationId xmlns:a16="http://schemas.microsoft.com/office/drawing/2014/main" id="{691CB1DA-8762-0AA6-FFAB-C6D1091262E6}"/>
                </a:ext>
              </a:extLst>
            </p:cNvPr>
            <p:cNvSpPr txBox="1"/>
            <p:nvPr/>
          </p:nvSpPr>
          <p:spPr>
            <a:xfrm>
              <a:off x="3024428" y="761617"/>
              <a:ext cx="456953"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dirty="0">
                  <a:solidFill>
                    <a:srgbClr val="000000"/>
                  </a:solidFill>
                </a:rPr>
                <a:t>174</a:t>
              </a:r>
              <a:endParaRPr lang="pl-PL" sz="1100" kern="1200" dirty="0">
                <a:solidFill>
                  <a:srgbClr val="000000"/>
                </a:solidFill>
              </a:endParaRPr>
            </a:p>
          </p:txBody>
        </p:sp>
        <p:sp>
          <p:nvSpPr>
            <p:cNvPr id="43" name="terc_1204062_nl">
              <a:extLst>
                <a:ext uri="{FF2B5EF4-FFF2-40B4-BE49-F238E27FC236}">
                  <a16:creationId xmlns:a16="http://schemas.microsoft.com/office/drawing/2014/main" id="{81CE74D5-534D-643D-90F0-3D1E40A536CA}"/>
                </a:ext>
              </a:extLst>
            </p:cNvPr>
            <p:cNvSpPr txBox="1"/>
            <p:nvPr/>
          </p:nvSpPr>
          <p:spPr>
            <a:xfrm>
              <a:off x="3240472" y="1760458"/>
              <a:ext cx="374766"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dirty="0">
                  <a:solidFill>
                    <a:srgbClr val="000000"/>
                  </a:solidFill>
                </a:rPr>
                <a:t>84</a:t>
              </a:r>
              <a:endParaRPr lang="pl-PL" sz="1100" kern="1200" dirty="0">
                <a:solidFill>
                  <a:srgbClr val="000000"/>
                </a:solidFill>
              </a:endParaRPr>
            </a:p>
          </p:txBody>
        </p:sp>
        <p:sp>
          <p:nvSpPr>
            <p:cNvPr id="44" name="terc_1204052_nl">
              <a:extLst>
                <a:ext uri="{FF2B5EF4-FFF2-40B4-BE49-F238E27FC236}">
                  <a16:creationId xmlns:a16="http://schemas.microsoft.com/office/drawing/2014/main" id="{F13F5B9D-2EB3-B212-DD59-5EF4DA2ABEA1}"/>
                </a:ext>
              </a:extLst>
            </p:cNvPr>
            <p:cNvSpPr txBox="1"/>
            <p:nvPr/>
          </p:nvSpPr>
          <p:spPr>
            <a:xfrm>
              <a:off x="1465319" y="1760458"/>
              <a:ext cx="374766"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76</a:t>
              </a:r>
            </a:p>
          </p:txBody>
        </p:sp>
        <p:sp>
          <p:nvSpPr>
            <p:cNvPr id="45" name="terc_1204042_nl">
              <a:extLst>
                <a:ext uri="{FF2B5EF4-FFF2-40B4-BE49-F238E27FC236}">
                  <a16:creationId xmlns:a16="http://schemas.microsoft.com/office/drawing/2014/main" id="{00463288-8B2D-3A96-1FE3-FE098B252FC6}"/>
                </a:ext>
              </a:extLst>
            </p:cNvPr>
            <p:cNvSpPr txBox="1"/>
            <p:nvPr/>
          </p:nvSpPr>
          <p:spPr>
            <a:xfrm>
              <a:off x="1854839" y="896091"/>
              <a:ext cx="374766"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44</a:t>
              </a:r>
            </a:p>
          </p:txBody>
        </p:sp>
        <p:sp>
          <p:nvSpPr>
            <p:cNvPr id="46" name="terc_1204012_nl">
              <a:extLst>
                <a:ext uri="{FF2B5EF4-FFF2-40B4-BE49-F238E27FC236}">
                  <a16:creationId xmlns:a16="http://schemas.microsoft.com/office/drawing/2014/main" id="{4AC68F7E-0FDA-7373-F139-5E62B3AAD516}"/>
                </a:ext>
              </a:extLst>
            </p:cNvPr>
            <p:cNvSpPr txBox="1"/>
            <p:nvPr/>
          </p:nvSpPr>
          <p:spPr>
            <a:xfrm>
              <a:off x="1158992" y="968555"/>
              <a:ext cx="374766"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29</a:t>
              </a:r>
            </a:p>
          </p:txBody>
        </p:sp>
        <p:sp>
          <p:nvSpPr>
            <p:cNvPr id="47" name="terc_1204032_nl">
              <a:extLst>
                <a:ext uri="{FF2B5EF4-FFF2-40B4-BE49-F238E27FC236}">
                  <a16:creationId xmlns:a16="http://schemas.microsoft.com/office/drawing/2014/main" id="{F5FEE8C6-D936-E0A1-CADA-82FA37DCF775}"/>
                </a:ext>
              </a:extLst>
            </p:cNvPr>
            <p:cNvSpPr txBox="1"/>
            <p:nvPr/>
          </p:nvSpPr>
          <p:spPr>
            <a:xfrm>
              <a:off x="350482" y="1288144"/>
              <a:ext cx="374766" cy="298060"/>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24</a:t>
              </a:r>
            </a:p>
          </p:txBody>
        </p:sp>
      </p:grpSp>
      <p:graphicFrame>
        <p:nvGraphicFramePr>
          <p:cNvPr id="51" name="Tabela 50">
            <a:extLst>
              <a:ext uri="{FF2B5EF4-FFF2-40B4-BE49-F238E27FC236}">
                <a16:creationId xmlns:a16="http://schemas.microsoft.com/office/drawing/2014/main" id="{A691A390-4C89-406F-B905-6E8FA3C8F0FB}"/>
              </a:ext>
            </a:extLst>
          </p:cNvPr>
          <p:cNvGraphicFramePr>
            <a:graphicFrameLocks noGrp="1"/>
          </p:cNvGraphicFramePr>
          <p:nvPr>
            <p:extLst>
              <p:ext uri="{D42A27DB-BD31-4B8C-83A1-F6EECF244321}">
                <p14:modId xmlns:p14="http://schemas.microsoft.com/office/powerpoint/2010/main" val="1353323004"/>
              </p:ext>
            </p:extLst>
          </p:nvPr>
        </p:nvGraphicFramePr>
        <p:xfrm>
          <a:off x="453998" y="4700976"/>
          <a:ext cx="2439689" cy="2498257"/>
        </p:xfrm>
        <a:graphic>
          <a:graphicData uri="http://schemas.openxmlformats.org/drawingml/2006/table">
            <a:tbl>
              <a:tblPr firstRow="1" bandRow="1">
                <a:tableStyleId>{2D5ABB26-0587-4C30-8999-92F81FD0307C}</a:tableStyleId>
              </a:tblPr>
              <a:tblGrid>
                <a:gridCol w="2439689">
                  <a:extLst>
                    <a:ext uri="{9D8B030D-6E8A-4147-A177-3AD203B41FA5}">
                      <a16:colId xmlns:a16="http://schemas.microsoft.com/office/drawing/2014/main" val="1983544473"/>
                    </a:ext>
                  </a:extLst>
                </a:gridCol>
              </a:tblGrid>
              <a:tr h="425617">
                <a:tc>
                  <a:txBody>
                    <a:bodyPr/>
                    <a:lstStyle/>
                    <a:p>
                      <a:r>
                        <a:rPr lang="pl-PL" sz="1600" b="1" dirty="0">
                          <a:solidFill>
                            <a:srgbClr val="000000"/>
                          </a:solidFill>
                          <a:latin typeface="Garet Ultra-Bold"/>
                          <a:cs typeface="Arial" panose="020B0604020202020204" pitchFamily="34" charset="0"/>
                          <a:sym typeface="Garet Ultra-Bold"/>
                        </a:rPr>
                        <a:t>Udział osób do 30 r.ż.</a:t>
                      </a:r>
                      <a:endParaRPr lang="pl-PL"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53633991"/>
                  </a:ext>
                </a:extLst>
              </a:tr>
              <a:tr h="617145">
                <a:tc>
                  <a:txBody>
                    <a:bodyPr/>
                    <a:lstStyle/>
                    <a:p>
                      <a:r>
                        <a:rPr lang="pl-PL" sz="2400" b="1" dirty="0">
                          <a:latin typeface="Arial" panose="020B0604020202020204" pitchFamily="34" charset="0"/>
                          <a:cs typeface="Arial" panose="020B0604020202020204" pitchFamily="34" charset="0"/>
                        </a:rPr>
                        <a:t>32,0% </a:t>
                      </a:r>
                    </a:p>
                    <a:p>
                      <a:r>
                        <a:rPr lang="pl-PL" sz="1400" b="0" dirty="0">
                          <a:latin typeface="Arial" panose="020B0604020202020204" pitchFamily="34" charset="0"/>
                          <a:cs typeface="Arial" panose="020B0604020202020204" pitchFamily="34" charset="0"/>
                        </a:rPr>
                        <a:t>652 osoby</a:t>
                      </a:r>
                    </a:p>
                    <a:p>
                      <a:r>
                        <a:rPr lang="pl-PL" sz="1400" b="0" dirty="0">
                          <a:latin typeface="Arial" panose="020B0604020202020204" pitchFamily="34" charset="0"/>
                          <a:cs typeface="Arial" panose="020B0604020202020204" pitchFamily="34" charset="0"/>
                        </a:rPr>
                        <a:t>spadek o 7,6% m/m</a:t>
                      </a:r>
                    </a:p>
                    <a:p>
                      <a:r>
                        <a:rPr lang="pl-PL" sz="1400" b="0" dirty="0">
                          <a:latin typeface="Arial" panose="020B0604020202020204" pitchFamily="34" charset="0"/>
                          <a:cs typeface="Arial" panose="020B0604020202020204" pitchFamily="34" charset="0"/>
                        </a:rPr>
                        <a:t>spadek o 7,0% r/r</a:t>
                      </a:r>
                    </a:p>
                  </a:txBody>
                  <a:tcPr/>
                </a:tc>
                <a:extLst>
                  <a:ext uri="{0D108BD9-81ED-4DB2-BD59-A6C34878D82A}">
                    <a16:rowId xmlns:a16="http://schemas.microsoft.com/office/drawing/2014/main" val="1882775854"/>
                  </a:ext>
                </a:extLst>
              </a:tr>
              <a:tr h="212808">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255370">
                <a:tc>
                  <a:txBody>
                    <a:bodyPr/>
                    <a:lstStyle/>
                    <a:p>
                      <a:endParaRPr lang="pl-PL"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394238"/>
                  </a:ext>
                </a:extLst>
              </a:tr>
              <a:tr h="254233">
                <a:tc>
                  <a:txBody>
                    <a:bodyPr/>
                    <a:lstStyle/>
                    <a:p>
                      <a:endParaRPr lang="pl-PL" sz="1400" dirty="0"/>
                    </a:p>
                  </a:txBody>
                  <a:tcPr/>
                </a:tc>
                <a:extLst>
                  <a:ext uri="{0D108BD9-81ED-4DB2-BD59-A6C34878D82A}">
                    <a16:rowId xmlns:a16="http://schemas.microsoft.com/office/drawing/2014/main" val="1218462687"/>
                  </a:ext>
                </a:extLst>
              </a:tr>
            </a:tbl>
          </a:graphicData>
        </a:graphic>
      </p:graphicFrame>
      <p:sp>
        <p:nvSpPr>
          <p:cNvPr id="66" name="Prostokąt 3">
            <a:extLst>
              <a:ext uri="{FF2B5EF4-FFF2-40B4-BE49-F238E27FC236}">
                <a16:creationId xmlns:a16="http://schemas.microsoft.com/office/drawing/2014/main" id="{D148EE7B-9B34-3512-174F-3F8D6CDA621A}"/>
              </a:ext>
            </a:extLst>
          </p:cNvPr>
          <p:cNvSpPr>
            <a:spLocks noChangeArrowheads="1"/>
          </p:cNvSpPr>
          <p:nvPr/>
        </p:nvSpPr>
        <p:spPr bwMode="auto">
          <a:xfrm>
            <a:off x="1665520" y="2745671"/>
            <a:ext cx="9346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Bolesław</a:t>
            </a:r>
          </a:p>
        </p:txBody>
      </p:sp>
      <p:sp>
        <p:nvSpPr>
          <p:cNvPr id="67" name="Prostokąt 3">
            <a:extLst>
              <a:ext uri="{FF2B5EF4-FFF2-40B4-BE49-F238E27FC236}">
                <a16:creationId xmlns:a16="http://schemas.microsoft.com/office/drawing/2014/main" id="{B27A3694-DC5C-F0CC-1184-DA7A3DC3995A}"/>
              </a:ext>
            </a:extLst>
          </p:cNvPr>
          <p:cNvSpPr>
            <a:spLocks noChangeArrowheads="1"/>
          </p:cNvSpPr>
          <p:nvPr/>
        </p:nvSpPr>
        <p:spPr bwMode="auto">
          <a:xfrm>
            <a:off x="962352" y="3068401"/>
            <a:ext cx="91598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Gręboszów</a:t>
            </a:r>
          </a:p>
        </p:txBody>
      </p:sp>
      <p:sp>
        <p:nvSpPr>
          <p:cNvPr id="68" name="Prostokąt 3">
            <a:extLst>
              <a:ext uri="{FF2B5EF4-FFF2-40B4-BE49-F238E27FC236}">
                <a16:creationId xmlns:a16="http://schemas.microsoft.com/office/drawing/2014/main" id="{673E74DC-453E-C716-6102-D9ECB4242AA7}"/>
              </a:ext>
            </a:extLst>
          </p:cNvPr>
          <p:cNvSpPr>
            <a:spLocks noChangeArrowheads="1"/>
          </p:cNvSpPr>
          <p:nvPr/>
        </p:nvSpPr>
        <p:spPr bwMode="auto">
          <a:xfrm>
            <a:off x="2281509" y="2728435"/>
            <a:ext cx="95065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Mędrzechów</a:t>
            </a:r>
            <a:endParaRPr lang="pl-PL" altLang="pl-PL" sz="800" dirty="0"/>
          </a:p>
        </p:txBody>
      </p:sp>
      <p:sp>
        <p:nvSpPr>
          <p:cNvPr id="69" name="Prostokąt 3">
            <a:extLst>
              <a:ext uri="{FF2B5EF4-FFF2-40B4-BE49-F238E27FC236}">
                <a16:creationId xmlns:a16="http://schemas.microsoft.com/office/drawing/2014/main" id="{8761DCF7-4891-EECD-A6FD-7D9680863477}"/>
              </a:ext>
            </a:extLst>
          </p:cNvPr>
          <p:cNvSpPr>
            <a:spLocks noChangeArrowheads="1"/>
          </p:cNvSpPr>
          <p:nvPr/>
        </p:nvSpPr>
        <p:spPr bwMode="auto">
          <a:xfrm>
            <a:off x="3519223" y="2110068"/>
            <a:ext cx="140657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Szczucin</a:t>
            </a:r>
            <a:endParaRPr lang="pl-PL" altLang="pl-PL" sz="800" dirty="0"/>
          </a:p>
        </p:txBody>
      </p:sp>
      <p:sp>
        <p:nvSpPr>
          <p:cNvPr id="70" name="Prostokąt 3">
            <a:extLst>
              <a:ext uri="{FF2B5EF4-FFF2-40B4-BE49-F238E27FC236}">
                <a16:creationId xmlns:a16="http://schemas.microsoft.com/office/drawing/2014/main" id="{75A1FC18-CA27-D459-B3AA-3B0AB6231320}"/>
              </a:ext>
            </a:extLst>
          </p:cNvPr>
          <p:cNvSpPr>
            <a:spLocks noChangeArrowheads="1"/>
          </p:cNvSpPr>
          <p:nvPr/>
        </p:nvSpPr>
        <p:spPr bwMode="auto">
          <a:xfrm>
            <a:off x="3607646" y="3541936"/>
            <a:ext cx="164873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Radgoszcz</a:t>
            </a:r>
            <a:endParaRPr lang="pl-PL" altLang="pl-PL" sz="800" dirty="0"/>
          </a:p>
        </p:txBody>
      </p:sp>
      <p:sp>
        <p:nvSpPr>
          <p:cNvPr id="73" name="Prostokąt 3">
            <a:extLst>
              <a:ext uri="{FF2B5EF4-FFF2-40B4-BE49-F238E27FC236}">
                <a16:creationId xmlns:a16="http://schemas.microsoft.com/office/drawing/2014/main" id="{8DA1499D-7A65-E558-91C5-B8432045CF50}"/>
              </a:ext>
            </a:extLst>
          </p:cNvPr>
          <p:cNvSpPr>
            <a:spLocks noChangeArrowheads="1"/>
          </p:cNvSpPr>
          <p:nvPr/>
        </p:nvSpPr>
        <p:spPr bwMode="auto">
          <a:xfrm>
            <a:off x="2056873" y="3530578"/>
            <a:ext cx="10276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Olesno</a:t>
            </a:r>
            <a:endParaRPr lang="pl-PL" altLang="pl-PL" sz="800" dirty="0"/>
          </a:p>
        </p:txBody>
      </p:sp>
      <p:sp>
        <p:nvSpPr>
          <p:cNvPr id="74" name="Prostokąt 3">
            <a:extLst>
              <a:ext uri="{FF2B5EF4-FFF2-40B4-BE49-F238E27FC236}">
                <a16:creationId xmlns:a16="http://schemas.microsoft.com/office/drawing/2014/main" id="{B152A20C-DEA5-6D9C-32B7-0D1BAD9171F5}"/>
              </a:ext>
            </a:extLst>
          </p:cNvPr>
          <p:cNvSpPr>
            <a:spLocks noChangeArrowheads="1"/>
          </p:cNvSpPr>
          <p:nvPr/>
        </p:nvSpPr>
        <p:spPr bwMode="auto">
          <a:xfrm>
            <a:off x="2782467" y="3976706"/>
            <a:ext cx="1447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Dąbrowa </a:t>
            </a:r>
            <a:br>
              <a:rPr lang="pl-PL" altLang="pl-PL" sz="1000" dirty="0">
                <a:latin typeface="Arial" panose="020B0604020202020204" pitchFamily="34" charset="0"/>
                <a:cs typeface="Arial" panose="020B0604020202020204" pitchFamily="34" charset="0"/>
              </a:rPr>
            </a:br>
            <a:r>
              <a:rPr lang="pl-PL" altLang="pl-PL" sz="1000" dirty="0">
                <a:latin typeface="Arial" panose="020B0604020202020204" pitchFamily="34" charset="0"/>
                <a:cs typeface="Arial" panose="020B0604020202020204" pitchFamily="34" charset="0"/>
              </a:rPr>
              <a:t>Tarnowska</a:t>
            </a:r>
            <a:endParaRPr lang="pl-PL" altLang="pl-PL" sz="800" dirty="0"/>
          </a:p>
        </p:txBody>
      </p:sp>
      <p:grpSp>
        <p:nvGrpSpPr>
          <p:cNvPr id="77" name="all">
            <a:extLst>
              <a:ext uri="{FF2B5EF4-FFF2-40B4-BE49-F238E27FC236}">
                <a16:creationId xmlns:a16="http://schemas.microsoft.com/office/drawing/2014/main" id="{D200C250-3E9F-17CC-8F9D-D775A243685E}"/>
              </a:ext>
            </a:extLst>
          </p:cNvPr>
          <p:cNvGrpSpPr>
            <a:grpSpLocks noChangeAspect="1"/>
          </p:cNvGrpSpPr>
          <p:nvPr/>
        </p:nvGrpSpPr>
        <p:grpSpPr>
          <a:xfrm>
            <a:off x="7022310" y="1695814"/>
            <a:ext cx="3830756" cy="3071210"/>
            <a:chOff x="0" y="0"/>
            <a:chExt cx="4257551" cy="3413382"/>
          </a:xfrm>
        </p:grpSpPr>
        <p:sp>
          <p:nvSpPr>
            <p:cNvPr id="78" name="terc_1204012_obj">
              <a:extLst>
                <a:ext uri="{FF2B5EF4-FFF2-40B4-BE49-F238E27FC236}">
                  <a16:creationId xmlns:a16="http://schemas.microsoft.com/office/drawing/2014/main" id="{04327182-B616-DCA0-EFEA-7C599FB950D3}"/>
                </a:ext>
              </a:extLst>
            </p:cNvPr>
            <p:cNvSpPr/>
            <p:nvPr/>
          </p:nvSpPr>
          <p:spPr>
            <a:xfrm>
              <a:off x="844169" y="734060"/>
              <a:ext cx="917578" cy="954281"/>
            </a:xfrm>
            <a:custGeom>
              <a:avLst/>
              <a:gdLst/>
              <a:ahLst/>
              <a:cxnLst/>
              <a:rect l="0" t="0" r="0" b="0"/>
              <a:pathLst>
                <a:path w="317501" h="330201">
                  <a:moveTo>
                    <a:pt x="0" y="177800"/>
                  </a:moveTo>
                  <a:lnTo>
                    <a:pt x="12700" y="177800"/>
                  </a:lnTo>
                  <a:lnTo>
                    <a:pt x="12700" y="165100"/>
                  </a:lnTo>
                  <a:lnTo>
                    <a:pt x="38100" y="165100"/>
                  </a:lnTo>
                  <a:lnTo>
                    <a:pt x="38100" y="152400"/>
                  </a:lnTo>
                  <a:lnTo>
                    <a:pt x="50800" y="152400"/>
                  </a:lnTo>
                  <a:lnTo>
                    <a:pt x="63500" y="139700"/>
                  </a:lnTo>
                  <a:lnTo>
                    <a:pt x="63500" y="76200"/>
                  </a:lnTo>
                  <a:lnTo>
                    <a:pt x="76200" y="63500"/>
                  </a:lnTo>
                  <a:lnTo>
                    <a:pt x="76200" y="50800"/>
                  </a:lnTo>
                  <a:lnTo>
                    <a:pt x="101600" y="50800"/>
                  </a:lnTo>
                  <a:lnTo>
                    <a:pt x="114300" y="63500"/>
                  </a:lnTo>
                  <a:lnTo>
                    <a:pt x="139700" y="63500"/>
                  </a:lnTo>
                  <a:lnTo>
                    <a:pt x="152400" y="50800"/>
                  </a:lnTo>
                  <a:lnTo>
                    <a:pt x="165100" y="50800"/>
                  </a:lnTo>
                  <a:lnTo>
                    <a:pt x="165100" y="38100"/>
                  </a:lnTo>
                  <a:lnTo>
                    <a:pt x="177800" y="38100"/>
                  </a:lnTo>
                  <a:lnTo>
                    <a:pt x="177800" y="25400"/>
                  </a:lnTo>
                  <a:lnTo>
                    <a:pt x="203200" y="0"/>
                  </a:lnTo>
                  <a:lnTo>
                    <a:pt x="215900" y="0"/>
                  </a:lnTo>
                  <a:lnTo>
                    <a:pt x="228600" y="12700"/>
                  </a:lnTo>
                  <a:lnTo>
                    <a:pt x="241300" y="12700"/>
                  </a:lnTo>
                  <a:lnTo>
                    <a:pt x="241300" y="25400"/>
                  </a:lnTo>
                  <a:lnTo>
                    <a:pt x="266700" y="25400"/>
                  </a:lnTo>
                  <a:lnTo>
                    <a:pt x="279400" y="38100"/>
                  </a:lnTo>
                  <a:lnTo>
                    <a:pt x="304800" y="38100"/>
                  </a:lnTo>
                  <a:lnTo>
                    <a:pt x="317500" y="50800"/>
                  </a:lnTo>
                  <a:lnTo>
                    <a:pt x="317500" y="88900"/>
                  </a:lnTo>
                  <a:lnTo>
                    <a:pt x="304800" y="101600"/>
                  </a:lnTo>
                  <a:lnTo>
                    <a:pt x="292100" y="101600"/>
                  </a:lnTo>
                  <a:lnTo>
                    <a:pt x="292100" y="88900"/>
                  </a:lnTo>
                  <a:lnTo>
                    <a:pt x="279400" y="88900"/>
                  </a:lnTo>
                  <a:lnTo>
                    <a:pt x="279400" y="127000"/>
                  </a:lnTo>
                  <a:lnTo>
                    <a:pt x="279400" y="127000"/>
                  </a:lnTo>
                  <a:lnTo>
                    <a:pt x="279400" y="177800"/>
                  </a:lnTo>
                  <a:lnTo>
                    <a:pt x="241300" y="177800"/>
                  </a:lnTo>
                  <a:lnTo>
                    <a:pt x="241300" y="203200"/>
                  </a:lnTo>
                  <a:lnTo>
                    <a:pt x="254000" y="203200"/>
                  </a:lnTo>
                  <a:lnTo>
                    <a:pt x="254000" y="215900"/>
                  </a:lnTo>
                  <a:lnTo>
                    <a:pt x="266700" y="215900"/>
                  </a:lnTo>
                  <a:lnTo>
                    <a:pt x="266700" y="241300"/>
                  </a:lnTo>
                  <a:lnTo>
                    <a:pt x="279400" y="241300"/>
                  </a:lnTo>
                  <a:lnTo>
                    <a:pt x="279400" y="266700"/>
                  </a:lnTo>
                  <a:lnTo>
                    <a:pt x="292100" y="266700"/>
                  </a:lnTo>
                  <a:lnTo>
                    <a:pt x="292100" y="292100"/>
                  </a:lnTo>
                  <a:lnTo>
                    <a:pt x="304800" y="292100"/>
                  </a:lnTo>
                  <a:lnTo>
                    <a:pt x="304800" y="304800"/>
                  </a:lnTo>
                  <a:lnTo>
                    <a:pt x="279400" y="304800"/>
                  </a:lnTo>
                  <a:lnTo>
                    <a:pt x="279400" y="317500"/>
                  </a:lnTo>
                  <a:lnTo>
                    <a:pt x="254000" y="317500"/>
                  </a:lnTo>
                  <a:lnTo>
                    <a:pt x="254000" y="330200"/>
                  </a:lnTo>
                  <a:lnTo>
                    <a:pt x="203200" y="330200"/>
                  </a:lnTo>
                  <a:lnTo>
                    <a:pt x="203200" y="317500"/>
                  </a:lnTo>
                  <a:lnTo>
                    <a:pt x="190500" y="304800"/>
                  </a:lnTo>
                  <a:lnTo>
                    <a:pt x="165100" y="304800"/>
                  </a:lnTo>
                  <a:lnTo>
                    <a:pt x="165100" y="292100"/>
                  </a:lnTo>
                  <a:lnTo>
                    <a:pt x="152400" y="304800"/>
                  </a:lnTo>
                  <a:lnTo>
                    <a:pt x="101600" y="304800"/>
                  </a:lnTo>
                  <a:lnTo>
                    <a:pt x="101600" y="292100"/>
                  </a:lnTo>
                  <a:lnTo>
                    <a:pt x="25400" y="292100"/>
                  </a:lnTo>
                  <a:lnTo>
                    <a:pt x="25400" y="279400"/>
                  </a:lnTo>
                  <a:lnTo>
                    <a:pt x="50800" y="279400"/>
                  </a:lnTo>
                  <a:lnTo>
                    <a:pt x="50800" y="266700"/>
                  </a:lnTo>
                  <a:lnTo>
                    <a:pt x="63500" y="266700"/>
                  </a:lnTo>
                  <a:lnTo>
                    <a:pt x="63500" y="254000"/>
                  </a:lnTo>
                  <a:lnTo>
                    <a:pt x="50800" y="254000"/>
                  </a:lnTo>
                  <a:lnTo>
                    <a:pt x="50800" y="241300"/>
                  </a:lnTo>
                  <a:lnTo>
                    <a:pt x="38100" y="241300"/>
                  </a:lnTo>
                  <a:lnTo>
                    <a:pt x="38100" y="228600"/>
                  </a:lnTo>
                  <a:lnTo>
                    <a:pt x="25400" y="228600"/>
                  </a:lnTo>
                  <a:lnTo>
                    <a:pt x="25400" y="215900"/>
                  </a:lnTo>
                  <a:lnTo>
                    <a:pt x="12700" y="215900"/>
                  </a:lnTo>
                  <a:lnTo>
                    <a:pt x="12700" y="203200"/>
                  </a:lnTo>
                  <a:lnTo>
                    <a:pt x="12700" y="203200"/>
                  </a:lnTo>
                  <a:lnTo>
                    <a:pt x="12700" y="190500"/>
                  </a:lnTo>
                  <a:lnTo>
                    <a:pt x="0" y="1905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79" name="terc_1204023_obj">
              <a:extLst>
                <a:ext uri="{FF2B5EF4-FFF2-40B4-BE49-F238E27FC236}">
                  <a16:creationId xmlns:a16="http://schemas.microsoft.com/office/drawing/2014/main" id="{0ACB30C0-28C0-6BE7-76D4-7C780741E93F}"/>
                </a:ext>
              </a:extLst>
            </p:cNvPr>
            <p:cNvSpPr/>
            <p:nvPr/>
          </p:nvSpPr>
          <p:spPr>
            <a:xfrm>
              <a:off x="1798447" y="1468120"/>
              <a:ext cx="1578232" cy="1945262"/>
            </a:xfrm>
            <a:custGeom>
              <a:avLst/>
              <a:gdLst/>
              <a:ahLst/>
              <a:cxnLst/>
              <a:rect l="0" t="0" r="0" b="0"/>
              <a:pathLst>
                <a:path w="546101" h="673101">
                  <a:moveTo>
                    <a:pt x="0" y="444500"/>
                  </a:moveTo>
                  <a:lnTo>
                    <a:pt x="12700" y="444500"/>
                  </a:lnTo>
                  <a:lnTo>
                    <a:pt x="12700" y="431800"/>
                  </a:lnTo>
                  <a:lnTo>
                    <a:pt x="12700" y="431800"/>
                  </a:lnTo>
                  <a:lnTo>
                    <a:pt x="12700" y="406400"/>
                  </a:lnTo>
                  <a:lnTo>
                    <a:pt x="25400" y="406400"/>
                  </a:lnTo>
                  <a:lnTo>
                    <a:pt x="25400" y="393700"/>
                  </a:lnTo>
                  <a:lnTo>
                    <a:pt x="63500" y="393700"/>
                  </a:lnTo>
                  <a:lnTo>
                    <a:pt x="76200" y="381000"/>
                  </a:lnTo>
                  <a:lnTo>
                    <a:pt x="88900" y="381000"/>
                  </a:lnTo>
                  <a:lnTo>
                    <a:pt x="88900" y="355600"/>
                  </a:lnTo>
                  <a:lnTo>
                    <a:pt x="76200" y="355600"/>
                  </a:lnTo>
                  <a:lnTo>
                    <a:pt x="76200" y="330200"/>
                  </a:lnTo>
                  <a:lnTo>
                    <a:pt x="50800" y="330200"/>
                  </a:lnTo>
                  <a:lnTo>
                    <a:pt x="50800" y="304800"/>
                  </a:lnTo>
                  <a:lnTo>
                    <a:pt x="76200" y="304800"/>
                  </a:lnTo>
                  <a:lnTo>
                    <a:pt x="76200" y="292100"/>
                  </a:lnTo>
                  <a:lnTo>
                    <a:pt x="88900" y="292100"/>
                  </a:lnTo>
                  <a:lnTo>
                    <a:pt x="88900" y="279400"/>
                  </a:lnTo>
                  <a:lnTo>
                    <a:pt x="152400" y="279400"/>
                  </a:lnTo>
                  <a:lnTo>
                    <a:pt x="152400" y="228600"/>
                  </a:lnTo>
                  <a:lnTo>
                    <a:pt x="165100" y="228600"/>
                  </a:lnTo>
                  <a:lnTo>
                    <a:pt x="165100" y="203200"/>
                  </a:lnTo>
                  <a:lnTo>
                    <a:pt x="165100" y="203200"/>
                  </a:lnTo>
                  <a:lnTo>
                    <a:pt x="165100" y="165100"/>
                  </a:lnTo>
                  <a:lnTo>
                    <a:pt x="177800" y="165100"/>
                  </a:lnTo>
                  <a:lnTo>
                    <a:pt x="177800" y="139700"/>
                  </a:lnTo>
                  <a:lnTo>
                    <a:pt x="165100" y="139700"/>
                  </a:lnTo>
                  <a:lnTo>
                    <a:pt x="165100" y="114300"/>
                  </a:lnTo>
                  <a:lnTo>
                    <a:pt x="152400" y="114300"/>
                  </a:lnTo>
                  <a:lnTo>
                    <a:pt x="152400" y="50800"/>
                  </a:lnTo>
                  <a:lnTo>
                    <a:pt x="165100" y="50800"/>
                  </a:lnTo>
                  <a:lnTo>
                    <a:pt x="165100" y="38100"/>
                  </a:lnTo>
                  <a:lnTo>
                    <a:pt x="177800" y="38100"/>
                  </a:lnTo>
                  <a:lnTo>
                    <a:pt x="177800" y="12700"/>
                  </a:lnTo>
                  <a:lnTo>
                    <a:pt x="190500" y="12700"/>
                  </a:lnTo>
                  <a:lnTo>
                    <a:pt x="190500" y="0"/>
                  </a:lnTo>
                  <a:lnTo>
                    <a:pt x="203200" y="0"/>
                  </a:lnTo>
                  <a:lnTo>
                    <a:pt x="215900" y="12700"/>
                  </a:lnTo>
                  <a:lnTo>
                    <a:pt x="228600" y="12700"/>
                  </a:lnTo>
                  <a:lnTo>
                    <a:pt x="228600" y="38100"/>
                  </a:lnTo>
                  <a:lnTo>
                    <a:pt x="215900" y="38100"/>
                  </a:lnTo>
                  <a:lnTo>
                    <a:pt x="215900" y="63500"/>
                  </a:lnTo>
                  <a:lnTo>
                    <a:pt x="228600" y="63500"/>
                  </a:lnTo>
                  <a:lnTo>
                    <a:pt x="228600" y="63500"/>
                  </a:lnTo>
                  <a:lnTo>
                    <a:pt x="266700" y="63500"/>
                  </a:lnTo>
                  <a:lnTo>
                    <a:pt x="266700" y="76200"/>
                  </a:lnTo>
                  <a:lnTo>
                    <a:pt x="304800" y="76200"/>
                  </a:lnTo>
                  <a:lnTo>
                    <a:pt x="304800" y="63500"/>
                  </a:lnTo>
                  <a:lnTo>
                    <a:pt x="292100" y="63500"/>
                  </a:lnTo>
                  <a:lnTo>
                    <a:pt x="292100" y="50800"/>
                  </a:lnTo>
                  <a:lnTo>
                    <a:pt x="317500" y="50800"/>
                  </a:lnTo>
                  <a:lnTo>
                    <a:pt x="317500" y="38100"/>
                  </a:lnTo>
                  <a:lnTo>
                    <a:pt x="330200" y="38100"/>
                  </a:lnTo>
                  <a:lnTo>
                    <a:pt x="330200" y="50800"/>
                  </a:lnTo>
                  <a:lnTo>
                    <a:pt x="342900" y="50800"/>
                  </a:lnTo>
                  <a:lnTo>
                    <a:pt x="342900" y="38100"/>
                  </a:lnTo>
                  <a:lnTo>
                    <a:pt x="355600" y="38100"/>
                  </a:lnTo>
                  <a:lnTo>
                    <a:pt x="355600" y="50800"/>
                  </a:lnTo>
                  <a:lnTo>
                    <a:pt x="381000" y="50800"/>
                  </a:lnTo>
                  <a:lnTo>
                    <a:pt x="381000" y="63500"/>
                  </a:lnTo>
                  <a:lnTo>
                    <a:pt x="393700" y="63500"/>
                  </a:lnTo>
                  <a:lnTo>
                    <a:pt x="393700" y="76200"/>
                  </a:lnTo>
                  <a:lnTo>
                    <a:pt x="406400" y="76200"/>
                  </a:lnTo>
                  <a:lnTo>
                    <a:pt x="406400" y="127000"/>
                  </a:lnTo>
                  <a:lnTo>
                    <a:pt x="419100" y="127000"/>
                  </a:lnTo>
                  <a:lnTo>
                    <a:pt x="419100" y="139700"/>
                  </a:lnTo>
                  <a:lnTo>
                    <a:pt x="406400" y="139700"/>
                  </a:lnTo>
                  <a:lnTo>
                    <a:pt x="406400" y="152400"/>
                  </a:lnTo>
                  <a:lnTo>
                    <a:pt x="431800" y="152400"/>
                  </a:lnTo>
                  <a:lnTo>
                    <a:pt x="431800" y="177800"/>
                  </a:lnTo>
                  <a:lnTo>
                    <a:pt x="431800" y="177800"/>
                  </a:lnTo>
                  <a:lnTo>
                    <a:pt x="431800" y="190500"/>
                  </a:lnTo>
                  <a:lnTo>
                    <a:pt x="444500" y="190500"/>
                  </a:lnTo>
                  <a:lnTo>
                    <a:pt x="457200" y="203200"/>
                  </a:lnTo>
                  <a:lnTo>
                    <a:pt x="469900" y="203200"/>
                  </a:lnTo>
                  <a:lnTo>
                    <a:pt x="469900" y="215900"/>
                  </a:lnTo>
                  <a:lnTo>
                    <a:pt x="457200" y="215900"/>
                  </a:lnTo>
                  <a:lnTo>
                    <a:pt x="457200" y="241300"/>
                  </a:lnTo>
                  <a:lnTo>
                    <a:pt x="444500" y="241300"/>
                  </a:lnTo>
                  <a:lnTo>
                    <a:pt x="444500" y="266700"/>
                  </a:lnTo>
                  <a:lnTo>
                    <a:pt x="419100" y="266700"/>
                  </a:lnTo>
                  <a:lnTo>
                    <a:pt x="419100" y="292100"/>
                  </a:lnTo>
                  <a:lnTo>
                    <a:pt x="457200" y="292100"/>
                  </a:lnTo>
                  <a:lnTo>
                    <a:pt x="457200" y="304800"/>
                  </a:lnTo>
                  <a:lnTo>
                    <a:pt x="482600" y="304800"/>
                  </a:lnTo>
                  <a:lnTo>
                    <a:pt x="482600" y="342900"/>
                  </a:lnTo>
                  <a:lnTo>
                    <a:pt x="482600" y="342900"/>
                  </a:lnTo>
                  <a:lnTo>
                    <a:pt x="482600" y="355600"/>
                  </a:lnTo>
                  <a:lnTo>
                    <a:pt x="469900" y="355600"/>
                  </a:lnTo>
                  <a:lnTo>
                    <a:pt x="469900" y="368300"/>
                  </a:lnTo>
                  <a:lnTo>
                    <a:pt x="482600" y="368300"/>
                  </a:lnTo>
                  <a:lnTo>
                    <a:pt x="482600" y="381000"/>
                  </a:lnTo>
                  <a:lnTo>
                    <a:pt x="469900" y="381000"/>
                  </a:lnTo>
                  <a:lnTo>
                    <a:pt x="469900" y="393700"/>
                  </a:lnTo>
                  <a:lnTo>
                    <a:pt x="444500" y="393700"/>
                  </a:lnTo>
                  <a:lnTo>
                    <a:pt x="444500" y="406400"/>
                  </a:lnTo>
                  <a:lnTo>
                    <a:pt x="431800" y="406400"/>
                  </a:lnTo>
                  <a:lnTo>
                    <a:pt x="431800" y="431800"/>
                  </a:lnTo>
                  <a:lnTo>
                    <a:pt x="419100" y="444500"/>
                  </a:lnTo>
                  <a:lnTo>
                    <a:pt x="406400" y="444500"/>
                  </a:lnTo>
                  <a:lnTo>
                    <a:pt x="406400" y="457200"/>
                  </a:lnTo>
                  <a:lnTo>
                    <a:pt x="419100" y="457200"/>
                  </a:lnTo>
                  <a:lnTo>
                    <a:pt x="419100" y="469900"/>
                  </a:lnTo>
                  <a:lnTo>
                    <a:pt x="431800" y="469900"/>
                  </a:lnTo>
                  <a:lnTo>
                    <a:pt x="431800" y="558800"/>
                  </a:lnTo>
                  <a:lnTo>
                    <a:pt x="444500" y="558800"/>
                  </a:lnTo>
                  <a:lnTo>
                    <a:pt x="444500" y="571500"/>
                  </a:lnTo>
                  <a:lnTo>
                    <a:pt x="469900" y="571500"/>
                  </a:lnTo>
                  <a:lnTo>
                    <a:pt x="469900" y="584200"/>
                  </a:lnTo>
                  <a:lnTo>
                    <a:pt x="508000" y="584200"/>
                  </a:lnTo>
                  <a:lnTo>
                    <a:pt x="508000" y="596900"/>
                  </a:lnTo>
                  <a:lnTo>
                    <a:pt x="520700" y="596900"/>
                  </a:lnTo>
                  <a:lnTo>
                    <a:pt x="520700" y="609600"/>
                  </a:lnTo>
                  <a:lnTo>
                    <a:pt x="546100" y="609600"/>
                  </a:lnTo>
                  <a:lnTo>
                    <a:pt x="546100" y="622300"/>
                  </a:lnTo>
                  <a:lnTo>
                    <a:pt x="533400" y="622300"/>
                  </a:lnTo>
                  <a:lnTo>
                    <a:pt x="533400" y="647700"/>
                  </a:lnTo>
                  <a:lnTo>
                    <a:pt x="520700" y="647700"/>
                  </a:lnTo>
                  <a:lnTo>
                    <a:pt x="520700" y="635000"/>
                  </a:lnTo>
                  <a:lnTo>
                    <a:pt x="508000" y="635000"/>
                  </a:lnTo>
                  <a:lnTo>
                    <a:pt x="508000" y="647700"/>
                  </a:lnTo>
                  <a:lnTo>
                    <a:pt x="495300" y="647700"/>
                  </a:lnTo>
                  <a:lnTo>
                    <a:pt x="482600" y="635000"/>
                  </a:lnTo>
                  <a:lnTo>
                    <a:pt x="444500" y="635000"/>
                  </a:lnTo>
                  <a:lnTo>
                    <a:pt x="444500" y="647700"/>
                  </a:lnTo>
                  <a:lnTo>
                    <a:pt x="431800" y="647700"/>
                  </a:lnTo>
                  <a:lnTo>
                    <a:pt x="431800" y="660400"/>
                  </a:lnTo>
                  <a:lnTo>
                    <a:pt x="419100" y="660400"/>
                  </a:lnTo>
                  <a:lnTo>
                    <a:pt x="419100" y="673100"/>
                  </a:lnTo>
                  <a:lnTo>
                    <a:pt x="355600" y="673100"/>
                  </a:lnTo>
                  <a:lnTo>
                    <a:pt x="355600" y="660400"/>
                  </a:lnTo>
                  <a:lnTo>
                    <a:pt x="292100" y="660400"/>
                  </a:lnTo>
                  <a:lnTo>
                    <a:pt x="292100" y="647700"/>
                  </a:lnTo>
                  <a:lnTo>
                    <a:pt x="304800" y="647700"/>
                  </a:lnTo>
                  <a:lnTo>
                    <a:pt x="304800" y="635000"/>
                  </a:lnTo>
                  <a:lnTo>
                    <a:pt x="292100" y="635000"/>
                  </a:lnTo>
                  <a:lnTo>
                    <a:pt x="292100" y="647700"/>
                  </a:lnTo>
                  <a:lnTo>
                    <a:pt x="266700" y="647700"/>
                  </a:lnTo>
                  <a:lnTo>
                    <a:pt x="266700" y="622300"/>
                  </a:lnTo>
                  <a:lnTo>
                    <a:pt x="254000" y="622300"/>
                  </a:lnTo>
                  <a:lnTo>
                    <a:pt x="254000" y="596900"/>
                  </a:lnTo>
                  <a:lnTo>
                    <a:pt x="241300" y="596900"/>
                  </a:lnTo>
                  <a:lnTo>
                    <a:pt x="241300" y="584200"/>
                  </a:lnTo>
                  <a:lnTo>
                    <a:pt x="228600" y="584200"/>
                  </a:lnTo>
                  <a:lnTo>
                    <a:pt x="228600" y="596900"/>
                  </a:lnTo>
                  <a:lnTo>
                    <a:pt x="215900" y="596900"/>
                  </a:lnTo>
                  <a:lnTo>
                    <a:pt x="215900" y="609600"/>
                  </a:lnTo>
                  <a:lnTo>
                    <a:pt x="203200" y="609600"/>
                  </a:lnTo>
                  <a:lnTo>
                    <a:pt x="203200" y="622300"/>
                  </a:lnTo>
                  <a:lnTo>
                    <a:pt x="215900" y="622300"/>
                  </a:lnTo>
                  <a:lnTo>
                    <a:pt x="215900" y="635000"/>
                  </a:lnTo>
                  <a:lnTo>
                    <a:pt x="203200" y="635000"/>
                  </a:lnTo>
                  <a:lnTo>
                    <a:pt x="203200" y="647700"/>
                  </a:lnTo>
                  <a:lnTo>
                    <a:pt x="177800" y="647700"/>
                  </a:lnTo>
                  <a:lnTo>
                    <a:pt x="177800" y="635000"/>
                  </a:lnTo>
                  <a:lnTo>
                    <a:pt x="165100" y="635000"/>
                  </a:lnTo>
                  <a:lnTo>
                    <a:pt x="165100" y="647700"/>
                  </a:lnTo>
                  <a:lnTo>
                    <a:pt x="152400" y="647700"/>
                  </a:lnTo>
                  <a:lnTo>
                    <a:pt x="152400" y="660400"/>
                  </a:lnTo>
                  <a:lnTo>
                    <a:pt x="127000" y="660400"/>
                  </a:lnTo>
                  <a:lnTo>
                    <a:pt x="127000" y="647700"/>
                  </a:lnTo>
                  <a:lnTo>
                    <a:pt x="114300" y="647700"/>
                  </a:lnTo>
                  <a:lnTo>
                    <a:pt x="114300" y="660400"/>
                  </a:lnTo>
                  <a:lnTo>
                    <a:pt x="76200" y="660400"/>
                  </a:lnTo>
                  <a:lnTo>
                    <a:pt x="76200" y="647700"/>
                  </a:lnTo>
                  <a:lnTo>
                    <a:pt x="88900" y="647700"/>
                  </a:lnTo>
                  <a:lnTo>
                    <a:pt x="88900" y="635000"/>
                  </a:lnTo>
                  <a:lnTo>
                    <a:pt x="76200" y="635000"/>
                  </a:lnTo>
                  <a:lnTo>
                    <a:pt x="76200" y="609600"/>
                  </a:lnTo>
                  <a:lnTo>
                    <a:pt x="88900" y="609600"/>
                  </a:lnTo>
                  <a:lnTo>
                    <a:pt x="88900" y="596900"/>
                  </a:lnTo>
                  <a:lnTo>
                    <a:pt x="88900" y="596900"/>
                  </a:lnTo>
                  <a:lnTo>
                    <a:pt x="88900" y="584200"/>
                  </a:lnTo>
                  <a:lnTo>
                    <a:pt x="76200" y="571500"/>
                  </a:lnTo>
                  <a:lnTo>
                    <a:pt x="76200" y="546100"/>
                  </a:lnTo>
                  <a:lnTo>
                    <a:pt x="88900" y="546100"/>
                  </a:lnTo>
                  <a:lnTo>
                    <a:pt x="88900" y="520700"/>
                  </a:lnTo>
                  <a:lnTo>
                    <a:pt x="101600" y="520700"/>
                  </a:lnTo>
                  <a:lnTo>
                    <a:pt x="101600" y="495300"/>
                  </a:lnTo>
                  <a:lnTo>
                    <a:pt x="50800" y="495300"/>
                  </a:lnTo>
                  <a:lnTo>
                    <a:pt x="50800" y="482600"/>
                  </a:lnTo>
                  <a:lnTo>
                    <a:pt x="38100" y="482600"/>
                  </a:lnTo>
                  <a:lnTo>
                    <a:pt x="38100" y="469900"/>
                  </a:lnTo>
                  <a:lnTo>
                    <a:pt x="25400" y="469900"/>
                  </a:lnTo>
                  <a:lnTo>
                    <a:pt x="25400" y="457200"/>
                  </a:lnTo>
                  <a:lnTo>
                    <a:pt x="0" y="457200"/>
                  </a:lnTo>
                  <a:close/>
                </a:path>
              </a:pathLst>
            </a:custGeom>
            <a:solidFill>
              <a:srgbClr val="FF99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0" name="terc_1204032_obj">
              <a:extLst>
                <a:ext uri="{FF2B5EF4-FFF2-40B4-BE49-F238E27FC236}">
                  <a16:creationId xmlns:a16="http://schemas.microsoft.com/office/drawing/2014/main" id="{0BD9A7AB-FA4A-FDEE-B479-15F93CD45BFB}"/>
                </a:ext>
              </a:extLst>
            </p:cNvPr>
            <p:cNvSpPr/>
            <p:nvPr/>
          </p:nvSpPr>
          <p:spPr>
            <a:xfrm>
              <a:off x="0" y="990981"/>
              <a:ext cx="1027687" cy="1101093"/>
            </a:xfrm>
            <a:custGeom>
              <a:avLst/>
              <a:gdLst/>
              <a:ahLst/>
              <a:cxnLst/>
              <a:rect l="0" t="0" r="0" b="0"/>
              <a:pathLst>
                <a:path w="355601" h="381001">
                  <a:moveTo>
                    <a:pt x="0" y="203200"/>
                  </a:moveTo>
                  <a:lnTo>
                    <a:pt x="0" y="177800"/>
                  </a:lnTo>
                  <a:lnTo>
                    <a:pt x="12700" y="177800"/>
                  </a:lnTo>
                  <a:lnTo>
                    <a:pt x="12700" y="165100"/>
                  </a:lnTo>
                  <a:lnTo>
                    <a:pt x="38100" y="165100"/>
                  </a:lnTo>
                  <a:lnTo>
                    <a:pt x="38100" y="152400"/>
                  </a:lnTo>
                  <a:lnTo>
                    <a:pt x="50800" y="152400"/>
                  </a:lnTo>
                  <a:lnTo>
                    <a:pt x="50800" y="139700"/>
                  </a:lnTo>
                  <a:lnTo>
                    <a:pt x="76200" y="114300"/>
                  </a:lnTo>
                  <a:lnTo>
                    <a:pt x="101600" y="114300"/>
                  </a:lnTo>
                  <a:lnTo>
                    <a:pt x="127000" y="88900"/>
                  </a:lnTo>
                  <a:lnTo>
                    <a:pt x="127000" y="63500"/>
                  </a:lnTo>
                  <a:lnTo>
                    <a:pt x="139700" y="63500"/>
                  </a:lnTo>
                  <a:lnTo>
                    <a:pt x="139700" y="38100"/>
                  </a:lnTo>
                  <a:lnTo>
                    <a:pt x="177800" y="0"/>
                  </a:lnTo>
                  <a:lnTo>
                    <a:pt x="228600" y="0"/>
                  </a:lnTo>
                  <a:lnTo>
                    <a:pt x="241300" y="12700"/>
                  </a:lnTo>
                  <a:lnTo>
                    <a:pt x="254000" y="12700"/>
                  </a:lnTo>
                  <a:lnTo>
                    <a:pt x="254000" y="25400"/>
                  </a:lnTo>
                  <a:lnTo>
                    <a:pt x="266700" y="25400"/>
                  </a:lnTo>
                  <a:lnTo>
                    <a:pt x="266700" y="38100"/>
                  </a:lnTo>
                  <a:lnTo>
                    <a:pt x="279400" y="38100"/>
                  </a:lnTo>
                  <a:lnTo>
                    <a:pt x="279400" y="50800"/>
                  </a:lnTo>
                  <a:lnTo>
                    <a:pt x="304800" y="76200"/>
                  </a:lnTo>
                  <a:lnTo>
                    <a:pt x="304800" y="88900"/>
                  </a:lnTo>
                  <a:lnTo>
                    <a:pt x="292100" y="88900"/>
                  </a:lnTo>
                  <a:lnTo>
                    <a:pt x="292100" y="101600"/>
                  </a:lnTo>
                  <a:lnTo>
                    <a:pt x="304800" y="101600"/>
                  </a:lnTo>
                  <a:lnTo>
                    <a:pt x="304800" y="114300"/>
                  </a:lnTo>
                  <a:lnTo>
                    <a:pt x="304800" y="114300"/>
                  </a:lnTo>
                  <a:lnTo>
                    <a:pt x="304800" y="127000"/>
                  </a:lnTo>
                  <a:lnTo>
                    <a:pt x="317500" y="127000"/>
                  </a:lnTo>
                  <a:lnTo>
                    <a:pt x="317500" y="139700"/>
                  </a:lnTo>
                  <a:lnTo>
                    <a:pt x="330200" y="139700"/>
                  </a:lnTo>
                  <a:lnTo>
                    <a:pt x="330200" y="152400"/>
                  </a:lnTo>
                  <a:lnTo>
                    <a:pt x="342900" y="152400"/>
                  </a:lnTo>
                  <a:lnTo>
                    <a:pt x="342900" y="165100"/>
                  </a:lnTo>
                  <a:lnTo>
                    <a:pt x="355600" y="165100"/>
                  </a:lnTo>
                  <a:lnTo>
                    <a:pt x="355600" y="177800"/>
                  </a:lnTo>
                  <a:lnTo>
                    <a:pt x="342900" y="177800"/>
                  </a:lnTo>
                  <a:lnTo>
                    <a:pt x="342900" y="190500"/>
                  </a:lnTo>
                  <a:lnTo>
                    <a:pt x="317500" y="190500"/>
                  </a:lnTo>
                  <a:lnTo>
                    <a:pt x="317500" y="203200"/>
                  </a:lnTo>
                  <a:lnTo>
                    <a:pt x="330200" y="203200"/>
                  </a:lnTo>
                  <a:lnTo>
                    <a:pt x="330200" y="228600"/>
                  </a:lnTo>
                  <a:lnTo>
                    <a:pt x="330200" y="228600"/>
                  </a:lnTo>
                  <a:lnTo>
                    <a:pt x="330200" y="254000"/>
                  </a:lnTo>
                  <a:lnTo>
                    <a:pt x="342900" y="254000"/>
                  </a:lnTo>
                  <a:lnTo>
                    <a:pt x="342900" y="279400"/>
                  </a:lnTo>
                  <a:lnTo>
                    <a:pt x="317500" y="279400"/>
                  </a:lnTo>
                  <a:lnTo>
                    <a:pt x="317500" y="292100"/>
                  </a:lnTo>
                  <a:lnTo>
                    <a:pt x="330200" y="292100"/>
                  </a:lnTo>
                  <a:lnTo>
                    <a:pt x="330200" y="317500"/>
                  </a:lnTo>
                  <a:lnTo>
                    <a:pt x="304800" y="317500"/>
                  </a:lnTo>
                  <a:lnTo>
                    <a:pt x="304800" y="330200"/>
                  </a:lnTo>
                  <a:lnTo>
                    <a:pt x="292100" y="330200"/>
                  </a:lnTo>
                  <a:lnTo>
                    <a:pt x="292100" y="342900"/>
                  </a:lnTo>
                  <a:lnTo>
                    <a:pt x="266700" y="342900"/>
                  </a:lnTo>
                  <a:lnTo>
                    <a:pt x="266700" y="355600"/>
                  </a:lnTo>
                  <a:lnTo>
                    <a:pt x="254000" y="355600"/>
                  </a:lnTo>
                  <a:lnTo>
                    <a:pt x="254000" y="368300"/>
                  </a:lnTo>
                  <a:lnTo>
                    <a:pt x="215900" y="368300"/>
                  </a:lnTo>
                  <a:lnTo>
                    <a:pt x="215900" y="355600"/>
                  </a:lnTo>
                  <a:lnTo>
                    <a:pt x="203200" y="355600"/>
                  </a:lnTo>
                  <a:lnTo>
                    <a:pt x="203200" y="342900"/>
                  </a:lnTo>
                  <a:lnTo>
                    <a:pt x="190500" y="342900"/>
                  </a:lnTo>
                  <a:lnTo>
                    <a:pt x="190500" y="342900"/>
                  </a:lnTo>
                  <a:lnTo>
                    <a:pt x="152400" y="342900"/>
                  </a:lnTo>
                  <a:lnTo>
                    <a:pt x="152400" y="355600"/>
                  </a:lnTo>
                  <a:lnTo>
                    <a:pt x="139700" y="355600"/>
                  </a:lnTo>
                  <a:lnTo>
                    <a:pt x="139700" y="368300"/>
                  </a:lnTo>
                  <a:lnTo>
                    <a:pt x="101600" y="368300"/>
                  </a:lnTo>
                  <a:lnTo>
                    <a:pt x="101600" y="381000"/>
                  </a:lnTo>
                  <a:lnTo>
                    <a:pt x="76200" y="381000"/>
                  </a:lnTo>
                  <a:lnTo>
                    <a:pt x="76200" y="368300"/>
                  </a:lnTo>
                  <a:lnTo>
                    <a:pt x="63500" y="368300"/>
                  </a:lnTo>
                  <a:lnTo>
                    <a:pt x="63500" y="292100"/>
                  </a:lnTo>
                  <a:lnTo>
                    <a:pt x="50800" y="292100"/>
                  </a:lnTo>
                  <a:lnTo>
                    <a:pt x="50800" y="279400"/>
                  </a:lnTo>
                  <a:lnTo>
                    <a:pt x="38100" y="279400"/>
                  </a:lnTo>
                  <a:lnTo>
                    <a:pt x="38100" y="266700"/>
                  </a:lnTo>
                  <a:lnTo>
                    <a:pt x="25400" y="266700"/>
                  </a:lnTo>
                  <a:lnTo>
                    <a:pt x="25400" y="254000"/>
                  </a:lnTo>
                  <a:lnTo>
                    <a:pt x="12700" y="254000"/>
                  </a:lnTo>
                  <a:lnTo>
                    <a:pt x="12700" y="241300"/>
                  </a:lnTo>
                  <a:lnTo>
                    <a:pt x="0" y="2413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1" name="terc_1204042_obj">
              <a:extLst>
                <a:ext uri="{FF2B5EF4-FFF2-40B4-BE49-F238E27FC236}">
                  <a16:creationId xmlns:a16="http://schemas.microsoft.com/office/drawing/2014/main" id="{5CC1E9FC-3623-CA21-A900-765129886E6C}"/>
                </a:ext>
              </a:extLst>
            </p:cNvPr>
            <p:cNvSpPr/>
            <p:nvPr/>
          </p:nvSpPr>
          <p:spPr>
            <a:xfrm>
              <a:off x="1541526" y="587248"/>
              <a:ext cx="1064390" cy="990984"/>
            </a:xfrm>
            <a:custGeom>
              <a:avLst/>
              <a:gdLst/>
              <a:ahLst/>
              <a:cxnLst/>
              <a:rect l="0" t="0" r="0" b="0"/>
              <a:pathLst>
                <a:path w="368301" h="342901">
                  <a:moveTo>
                    <a:pt x="0" y="241300"/>
                  </a:moveTo>
                  <a:lnTo>
                    <a:pt x="0" y="228600"/>
                  </a:lnTo>
                  <a:lnTo>
                    <a:pt x="38100" y="228600"/>
                  </a:lnTo>
                  <a:lnTo>
                    <a:pt x="38100" y="177800"/>
                  </a:lnTo>
                  <a:lnTo>
                    <a:pt x="38100" y="177800"/>
                  </a:lnTo>
                  <a:lnTo>
                    <a:pt x="38100" y="139700"/>
                  </a:lnTo>
                  <a:lnTo>
                    <a:pt x="50800" y="139700"/>
                  </a:lnTo>
                  <a:lnTo>
                    <a:pt x="50800" y="152400"/>
                  </a:lnTo>
                  <a:lnTo>
                    <a:pt x="63500" y="152400"/>
                  </a:lnTo>
                  <a:lnTo>
                    <a:pt x="76200" y="139700"/>
                  </a:lnTo>
                  <a:lnTo>
                    <a:pt x="76200" y="101600"/>
                  </a:lnTo>
                  <a:lnTo>
                    <a:pt x="63500" y="88900"/>
                  </a:lnTo>
                  <a:lnTo>
                    <a:pt x="88900" y="88900"/>
                  </a:lnTo>
                  <a:lnTo>
                    <a:pt x="88900" y="76200"/>
                  </a:lnTo>
                  <a:lnTo>
                    <a:pt x="101600" y="63500"/>
                  </a:lnTo>
                  <a:lnTo>
                    <a:pt x="101600" y="38100"/>
                  </a:lnTo>
                  <a:lnTo>
                    <a:pt x="114300" y="25400"/>
                  </a:lnTo>
                  <a:lnTo>
                    <a:pt x="114300" y="12700"/>
                  </a:lnTo>
                  <a:lnTo>
                    <a:pt x="139700" y="12700"/>
                  </a:lnTo>
                  <a:lnTo>
                    <a:pt x="139700" y="0"/>
                  </a:lnTo>
                  <a:lnTo>
                    <a:pt x="165100" y="0"/>
                  </a:lnTo>
                  <a:lnTo>
                    <a:pt x="165100" y="12700"/>
                  </a:lnTo>
                  <a:lnTo>
                    <a:pt x="241300" y="12700"/>
                  </a:lnTo>
                  <a:lnTo>
                    <a:pt x="254000" y="0"/>
                  </a:lnTo>
                  <a:lnTo>
                    <a:pt x="254000" y="12700"/>
                  </a:lnTo>
                  <a:lnTo>
                    <a:pt x="304800" y="12700"/>
                  </a:lnTo>
                  <a:lnTo>
                    <a:pt x="304800" y="63500"/>
                  </a:lnTo>
                  <a:lnTo>
                    <a:pt x="279400" y="63500"/>
                  </a:lnTo>
                  <a:lnTo>
                    <a:pt x="279400" y="76200"/>
                  </a:lnTo>
                  <a:lnTo>
                    <a:pt x="304800" y="76200"/>
                  </a:lnTo>
                  <a:lnTo>
                    <a:pt x="304800" y="114300"/>
                  </a:lnTo>
                  <a:lnTo>
                    <a:pt x="317500" y="114300"/>
                  </a:lnTo>
                  <a:lnTo>
                    <a:pt x="330200" y="139700"/>
                  </a:lnTo>
                  <a:lnTo>
                    <a:pt x="304800" y="139700"/>
                  </a:lnTo>
                  <a:lnTo>
                    <a:pt x="292100" y="152400"/>
                  </a:lnTo>
                  <a:lnTo>
                    <a:pt x="254000" y="152400"/>
                  </a:lnTo>
                  <a:lnTo>
                    <a:pt x="254000" y="165100"/>
                  </a:lnTo>
                  <a:lnTo>
                    <a:pt x="266700" y="165100"/>
                  </a:lnTo>
                  <a:lnTo>
                    <a:pt x="266700" y="190500"/>
                  </a:lnTo>
                  <a:lnTo>
                    <a:pt x="304800" y="190500"/>
                  </a:lnTo>
                  <a:lnTo>
                    <a:pt x="304800" y="203200"/>
                  </a:lnTo>
                  <a:lnTo>
                    <a:pt x="330200" y="203200"/>
                  </a:lnTo>
                  <a:lnTo>
                    <a:pt x="330200" y="215900"/>
                  </a:lnTo>
                  <a:lnTo>
                    <a:pt x="342900" y="215900"/>
                  </a:lnTo>
                  <a:lnTo>
                    <a:pt x="342900" y="228600"/>
                  </a:lnTo>
                  <a:lnTo>
                    <a:pt x="355600" y="228600"/>
                  </a:lnTo>
                  <a:lnTo>
                    <a:pt x="355600" y="292100"/>
                  </a:lnTo>
                  <a:lnTo>
                    <a:pt x="368300" y="292100"/>
                  </a:lnTo>
                  <a:lnTo>
                    <a:pt x="368300" y="304800"/>
                  </a:lnTo>
                  <a:lnTo>
                    <a:pt x="355600" y="292100"/>
                  </a:lnTo>
                  <a:lnTo>
                    <a:pt x="355600" y="304800"/>
                  </a:lnTo>
                  <a:lnTo>
                    <a:pt x="330200" y="304800"/>
                  </a:lnTo>
                  <a:lnTo>
                    <a:pt x="317500" y="317500"/>
                  </a:lnTo>
                  <a:lnTo>
                    <a:pt x="304800" y="317500"/>
                  </a:lnTo>
                  <a:lnTo>
                    <a:pt x="292100" y="304800"/>
                  </a:lnTo>
                  <a:lnTo>
                    <a:pt x="279400" y="304800"/>
                  </a:lnTo>
                  <a:lnTo>
                    <a:pt x="279400" y="292100"/>
                  </a:lnTo>
                  <a:lnTo>
                    <a:pt x="241300" y="292100"/>
                  </a:lnTo>
                  <a:lnTo>
                    <a:pt x="241300" y="304800"/>
                  </a:lnTo>
                  <a:lnTo>
                    <a:pt x="152400" y="304800"/>
                  </a:lnTo>
                  <a:lnTo>
                    <a:pt x="139700" y="317500"/>
                  </a:lnTo>
                  <a:lnTo>
                    <a:pt x="101600" y="317500"/>
                  </a:lnTo>
                  <a:lnTo>
                    <a:pt x="101600" y="330200"/>
                  </a:lnTo>
                  <a:lnTo>
                    <a:pt x="88900" y="330200"/>
                  </a:lnTo>
                  <a:lnTo>
                    <a:pt x="88900" y="342900"/>
                  </a:lnTo>
                  <a:lnTo>
                    <a:pt x="63500" y="342900"/>
                  </a:lnTo>
                  <a:lnTo>
                    <a:pt x="63500" y="342900"/>
                  </a:lnTo>
                  <a:lnTo>
                    <a:pt x="50800" y="342900"/>
                  </a:lnTo>
                  <a:lnTo>
                    <a:pt x="50800" y="317500"/>
                  </a:lnTo>
                  <a:lnTo>
                    <a:pt x="38100" y="317500"/>
                  </a:lnTo>
                  <a:lnTo>
                    <a:pt x="38100" y="292100"/>
                  </a:lnTo>
                  <a:lnTo>
                    <a:pt x="25400" y="292100"/>
                  </a:lnTo>
                  <a:lnTo>
                    <a:pt x="25400" y="266700"/>
                  </a:lnTo>
                  <a:lnTo>
                    <a:pt x="12700" y="266700"/>
                  </a:lnTo>
                  <a:lnTo>
                    <a:pt x="12700" y="254000"/>
                  </a:lnTo>
                  <a:lnTo>
                    <a:pt x="0" y="254000"/>
                  </a:lnTo>
                  <a:close/>
                </a:path>
              </a:pathLst>
            </a:custGeom>
            <a:solidFill>
              <a:srgbClr val="FFE3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2" name="terc_1204052_obj">
              <a:extLst>
                <a:ext uri="{FF2B5EF4-FFF2-40B4-BE49-F238E27FC236}">
                  <a16:creationId xmlns:a16="http://schemas.microsoft.com/office/drawing/2014/main" id="{2C3BF63F-2D79-67EC-27F8-AB020DCCFCBE}"/>
                </a:ext>
              </a:extLst>
            </p:cNvPr>
            <p:cNvSpPr/>
            <p:nvPr/>
          </p:nvSpPr>
          <p:spPr>
            <a:xfrm>
              <a:off x="917575" y="1431417"/>
              <a:ext cx="1431420" cy="1284608"/>
            </a:xfrm>
            <a:custGeom>
              <a:avLst/>
              <a:gdLst/>
              <a:ahLst/>
              <a:cxnLst/>
              <a:rect l="0" t="0" r="0" b="0"/>
              <a:pathLst>
                <a:path w="495301" h="444501">
                  <a:moveTo>
                    <a:pt x="0" y="127000"/>
                  </a:moveTo>
                  <a:lnTo>
                    <a:pt x="25400" y="127000"/>
                  </a:lnTo>
                  <a:lnTo>
                    <a:pt x="25400" y="101600"/>
                  </a:lnTo>
                  <a:lnTo>
                    <a:pt x="12700" y="101600"/>
                  </a:lnTo>
                  <a:lnTo>
                    <a:pt x="12700" y="76200"/>
                  </a:lnTo>
                  <a:lnTo>
                    <a:pt x="12700" y="76200"/>
                  </a:lnTo>
                  <a:lnTo>
                    <a:pt x="12700" y="50800"/>
                  </a:lnTo>
                  <a:lnTo>
                    <a:pt x="76200" y="50800"/>
                  </a:lnTo>
                  <a:lnTo>
                    <a:pt x="76200" y="63500"/>
                  </a:lnTo>
                  <a:lnTo>
                    <a:pt x="127000" y="63500"/>
                  </a:lnTo>
                  <a:lnTo>
                    <a:pt x="139700" y="50800"/>
                  </a:lnTo>
                  <a:lnTo>
                    <a:pt x="139700" y="63500"/>
                  </a:lnTo>
                  <a:lnTo>
                    <a:pt x="165100" y="63500"/>
                  </a:lnTo>
                  <a:lnTo>
                    <a:pt x="177800" y="76200"/>
                  </a:lnTo>
                  <a:lnTo>
                    <a:pt x="177800" y="88900"/>
                  </a:lnTo>
                  <a:lnTo>
                    <a:pt x="228600" y="88900"/>
                  </a:lnTo>
                  <a:lnTo>
                    <a:pt x="228600" y="76200"/>
                  </a:lnTo>
                  <a:lnTo>
                    <a:pt x="254000" y="76200"/>
                  </a:lnTo>
                  <a:lnTo>
                    <a:pt x="254000" y="63500"/>
                  </a:lnTo>
                  <a:lnTo>
                    <a:pt x="279400" y="63500"/>
                  </a:lnTo>
                  <a:lnTo>
                    <a:pt x="279400" y="50800"/>
                  </a:lnTo>
                  <a:lnTo>
                    <a:pt x="304800" y="50800"/>
                  </a:lnTo>
                  <a:lnTo>
                    <a:pt x="304800" y="38100"/>
                  </a:lnTo>
                  <a:lnTo>
                    <a:pt x="317500" y="38100"/>
                  </a:lnTo>
                  <a:lnTo>
                    <a:pt x="317500" y="25400"/>
                  </a:lnTo>
                  <a:lnTo>
                    <a:pt x="355600" y="25400"/>
                  </a:lnTo>
                  <a:lnTo>
                    <a:pt x="368300" y="12700"/>
                  </a:lnTo>
                  <a:lnTo>
                    <a:pt x="457200" y="12700"/>
                  </a:lnTo>
                  <a:lnTo>
                    <a:pt x="457200" y="0"/>
                  </a:lnTo>
                  <a:lnTo>
                    <a:pt x="495300" y="0"/>
                  </a:lnTo>
                  <a:lnTo>
                    <a:pt x="495300" y="12700"/>
                  </a:lnTo>
                  <a:lnTo>
                    <a:pt x="495300" y="12700"/>
                  </a:lnTo>
                  <a:lnTo>
                    <a:pt x="495300" y="25400"/>
                  </a:lnTo>
                  <a:lnTo>
                    <a:pt x="482600" y="25400"/>
                  </a:lnTo>
                  <a:lnTo>
                    <a:pt x="482600" y="50800"/>
                  </a:lnTo>
                  <a:lnTo>
                    <a:pt x="469900" y="50800"/>
                  </a:lnTo>
                  <a:lnTo>
                    <a:pt x="469900" y="63500"/>
                  </a:lnTo>
                  <a:lnTo>
                    <a:pt x="457200" y="63500"/>
                  </a:lnTo>
                  <a:lnTo>
                    <a:pt x="457200" y="127000"/>
                  </a:lnTo>
                  <a:lnTo>
                    <a:pt x="469900" y="127000"/>
                  </a:lnTo>
                  <a:lnTo>
                    <a:pt x="469900" y="152400"/>
                  </a:lnTo>
                  <a:lnTo>
                    <a:pt x="482600" y="152400"/>
                  </a:lnTo>
                  <a:lnTo>
                    <a:pt x="482600" y="177800"/>
                  </a:lnTo>
                  <a:lnTo>
                    <a:pt x="469900" y="177800"/>
                  </a:lnTo>
                  <a:lnTo>
                    <a:pt x="469900" y="215900"/>
                  </a:lnTo>
                  <a:lnTo>
                    <a:pt x="469900" y="215900"/>
                  </a:lnTo>
                  <a:lnTo>
                    <a:pt x="469900" y="241300"/>
                  </a:lnTo>
                  <a:lnTo>
                    <a:pt x="457200" y="241300"/>
                  </a:lnTo>
                  <a:lnTo>
                    <a:pt x="457200" y="292100"/>
                  </a:lnTo>
                  <a:lnTo>
                    <a:pt x="393700" y="292100"/>
                  </a:lnTo>
                  <a:lnTo>
                    <a:pt x="393700" y="304800"/>
                  </a:lnTo>
                  <a:lnTo>
                    <a:pt x="381000" y="304800"/>
                  </a:lnTo>
                  <a:lnTo>
                    <a:pt x="381000" y="317500"/>
                  </a:lnTo>
                  <a:lnTo>
                    <a:pt x="355600" y="317500"/>
                  </a:lnTo>
                  <a:lnTo>
                    <a:pt x="355600" y="342900"/>
                  </a:lnTo>
                  <a:lnTo>
                    <a:pt x="381000" y="342900"/>
                  </a:lnTo>
                  <a:lnTo>
                    <a:pt x="381000" y="368300"/>
                  </a:lnTo>
                  <a:lnTo>
                    <a:pt x="393700" y="368300"/>
                  </a:lnTo>
                  <a:lnTo>
                    <a:pt x="393700" y="393700"/>
                  </a:lnTo>
                  <a:lnTo>
                    <a:pt x="381000" y="393700"/>
                  </a:lnTo>
                  <a:lnTo>
                    <a:pt x="368300" y="406400"/>
                  </a:lnTo>
                  <a:lnTo>
                    <a:pt x="330200" y="406400"/>
                  </a:lnTo>
                  <a:lnTo>
                    <a:pt x="330200" y="419100"/>
                  </a:lnTo>
                  <a:lnTo>
                    <a:pt x="317500" y="419100"/>
                  </a:lnTo>
                  <a:lnTo>
                    <a:pt x="317500" y="431800"/>
                  </a:lnTo>
                  <a:lnTo>
                    <a:pt x="292100" y="431800"/>
                  </a:lnTo>
                  <a:lnTo>
                    <a:pt x="292100" y="419100"/>
                  </a:lnTo>
                  <a:lnTo>
                    <a:pt x="254000" y="419100"/>
                  </a:lnTo>
                  <a:lnTo>
                    <a:pt x="254000" y="431800"/>
                  </a:lnTo>
                  <a:lnTo>
                    <a:pt x="241300" y="431800"/>
                  </a:lnTo>
                  <a:lnTo>
                    <a:pt x="241300" y="444500"/>
                  </a:lnTo>
                  <a:lnTo>
                    <a:pt x="215900" y="444500"/>
                  </a:lnTo>
                  <a:lnTo>
                    <a:pt x="215900" y="431800"/>
                  </a:lnTo>
                  <a:lnTo>
                    <a:pt x="203200" y="431800"/>
                  </a:lnTo>
                  <a:lnTo>
                    <a:pt x="203200" y="444500"/>
                  </a:lnTo>
                  <a:lnTo>
                    <a:pt x="139700" y="444500"/>
                  </a:lnTo>
                  <a:lnTo>
                    <a:pt x="139700" y="431800"/>
                  </a:lnTo>
                  <a:lnTo>
                    <a:pt x="114300" y="431800"/>
                  </a:lnTo>
                  <a:lnTo>
                    <a:pt x="114300" y="419100"/>
                  </a:lnTo>
                  <a:lnTo>
                    <a:pt x="101600" y="419100"/>
                  </a:lnTo>
                  <a:lnTo>
                    <a:pt x="101600" y="406400"/>
                  </a:lnTo>
                  <a:lnTo>
                    <a:pt x="114300" y="406400"/>
                  </a:lnTo>
                  <a:lnTo>
                    <a:pt x="114300" y="381000"/>
                  </a:lnTo>
                  <a:lnTo>
                    <a:pt x="127000" y="381000"/>
                  </a:lnTo>
                  <a:lnTo>
                    <a:pt x="127000" y="368300"/>
                  </a:lnTo>
                  <a:lnTo>
                    <a:pt x="127000" y="368300"/>
                  </a:lnTo>
                  <a:lnTo>
                    <a:pt x="127000" y="342900"/>
                  </a:lnTo>
                  <a:lnTo>
                    <a:pt x="127000" y="342900"/>
                  </a:lnTo>
                  <a:lnTo>
                    <a:pt x="127000" y="304800"/>
                  </a:lnTo>
                  <a:lnTo>
                    <a:pt x="139700" y="304800"/>
                  </a:lnTo>
                  <a:lnTo>
                    <a:pt x="139700" y="292100"/>
                  </a:lnTo>
                  <a:lnTo>
                    <a:pt x="127000" y="292100"/>
                  </a:lnTo>
                  <a:lnTo>
                    <a:pt x="127000" y="279400"/>
                  </a:lnTo>
                  <a:lnTo>
                    <a:pt x="114300" y="279400"/>
                  </a:lnTo>
                  <a:lnTo>
                    <a:pt x="114300" y="266700"/>
                  </a:lnTo>
                  <a:lnTo>
                    <a:pt x="101600" y="266700"/>
                  </a:lnTo>
                  <a:lnTo>
                    <a:pt x="101600" y="241300"/>
                  </a:lnTo>
                  <a:lnTo>
                    <a:pt x="63500" y="241300"/>
                  </a:lnTo>
                  <a:lnTo>
                    <a:pt x="63500" y="203200"/>
                  </a:lnTo>
                  <a:lnTo>
                    <a:pt x="50800" y="203200"/>
                  </a:lnTo>
                  <a:lnTo>
                    <a:pt x="50800" y="190500"/>
                  </a:lnTo>
                  <a:lnTo>
                    <a:pt x="25400" y="190500"/>
                  </a:lnTo>
                  <a:lnTo>
                    <a:pt x="25400" y="177800"/>
                  </a:lnTo>
                  <a:lnTo>
                    <a:pt x="0" y="177800"/>
                  </a:lnTo>
                  <a:lnTo>
                    <a:pt x="0" y="165100"/>
                  </a:lnTo>
                  <a:lnTo>
                    <a:pt x="12700" y="165100"/>
                  </a:lnTo>
                  <a:lnTo>
                    <a:pt x="12700" y="139700"/>
                  </a:lnTo>
                  <a:lnTo>
                    <a:pt x="0" y="139700"/>
                  </a:lnTo>
                  <a:close/>
                </a:path>
              </a:pathLst>
            </a:custGeom>
            <a:solidFill>
              <a:srgbClr val="FFBE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3" name="terc_1204062_obj">
              <a:extLst>
                <a:ext uri="{FF2B5EF4-FFF2-40B4-BE49-F238E27FC236}">
                  <a16:creationId xmlns:a16="http://schemas.microsoft.com/office/drawing/2014/main" id="{7089BE80-6B64-509C-4648-D77CE89C1895}"/>
                </a:ext>
              </a:extLst>
            </p:cNvPr>
            <p:cNvSpPr/>
            <p:nvPr/>
          </p:nvSpPr>
          <p:spPr>
            <a:xfrm>
              <a:off x="2826131" y="1321308"/>
              <a:ext cx="1101093" cy="2018668"/>
            </a:xfrm>
            <a:custGeom>
              <a:avLst/>
              <a:gdLst/>
              <a:ahLst/>
              <a:cxnLst/>
              <a:rect l="0" t="0" r="0" b="0"/>
              <a:pathLst>
                <a:path w="381001" h="698501">
                  <a:moveTo>
                    <a:pt x="0" y="88900"/>
                  </a:moveTo>
                  <a:lnTo>
                    <a:pt x="0" y="63500"/>
                  </a:lnTo>
                  <a:lnTo>
                    <a:pt x="12700" y="63500"/>
                  </a:lnTo>
                  <a:lnTo>
                    <a:pt x="12700" y="50800"/>
                  </a:lnTo>
                  <a:lnTo>
                    <a:pt x="25400" y="50800"/>
                  </a:lnTo>
                  <a:lnTo>
                    <a:pt x="25400" y="38100"/>
                  </a:lnTo>
                  <a:lnTo>
                    <a:pt x="50800" y="38100"/>
                  </a:lnTo>
                  <a:lnTo>
                    <a:pt x="50800" y="25400"/>
                  </a:lnTo>
                  <a:lnTo>
                    <a:pt x="63500" y="25400"/>
                  </a:lnTo>
                  <a:lnTo>
                    <a:pt x="63500" y="0"/>
                  </a:lnTo>
                  <a:lnTo>
                    <a:pt x="76200" y="0"/>
                  </a:lnTo>
                  <a:lnTo>
                    <a:pt x="76200" y="0"/>
                  </a:lnTo>
                  <a:lnTo>
                    <a:pt x="101600" y="0"/>
                  </a:lnTo>
                  <a:lnTo>
                    <a:pt x="101600" y="12700"/>
                  </a:lnTo>
                  <a:lnTo>
                    <a:pt x="114300" y="12700"/>
                  </a:lnTo>
                  <a:lnTo>
                    <a:pt x="114300" y="25400"/>
                  </a:lnTo>
                  <a:lnTo>
                    <a:pt x="127000" y="25400"/>
                  </a:lnTo>
                  <a:lnTo>
                    <a:pt x="127000" y="38100"/>
                  </a:lnTo>
                  <a:lnTo>
                    <a:pt x="139700" y="38100"/>
                  </a:lnTo>
                  <a:lnTo>
                    <a:pt x="139700" y="50800"/>
                  </a:lnTo>
                  <a:lnTo>
                    <a:pt x="152400" y="50800"/>
                  </a:lnTo>
                  <a:lnTo>
                    <a:pt x="152400" y="63500"/>
                  </a:lnTo>
                  <a:lnTo>
                    <a:pt x="165100" y="63500"/>
                  </a:lnTo>
                  <a:lnTo>
                    <a:pt x="165100" y="50800"/>
                  </a:lnTo>
                  <a:lnTo>
                    <a:pt x="177800" y="50800"/>
                  </a:lnTo>
                  <a:lnTo>
                    <a:pt x="177800" y="38100"/>
                  </a:lnTo>
                  <a:lnTo>
                    <a:pt x="190500" y="38100"/>
                  </a:lnTo>
                  <a:lnTo>
                    <a:pt x="190500" y="25400"/>
                  </a:lnTo>
                  <a:lnTo>
                    <a:pt x="203200" y="25400"/>
                  </a:lnTo>
                  <a:lnTo>
                    <a:pt x="203200" y="12700"/>
                  </a:lnTo>
                  <a:lnTo>
                    <a:pt x="215900" y="12700"/>
                  </a:lnTo>
                  <a:lnTo>
                    <a:pt x="215900" y="0"/>
                  </a:lnTo>
                  <a:lnTo>
                    <a:pt x="228600" y="0"/>
                  </a:lnTo>
                  <a:lnTo>
                    <a:pt x="228600" y="12700"/>
                  </a:lnTo>
                  <a:lnTo>
                    <a:pt x="254000" y="12700"/>
                  </a:lnTo>
                  <a:lnTo>
                    <a:pt x="254000" y="25400"/>
                  </a:lnTo>
                  <a:lnTo>
                    <a:pt x="266700" y="25400"/>
                  </a:lnTo>
                  <a:lnTo>
                    <a:pt x="266700" y="12700"/>
                  </a:lnTo>
                  <a:lnTo>
                    <a:pt x="279400" y="12700"/>
                  </a:lnTo>
                  <a:lnTo>
                    <a:pt x="279400" y="25400"/>
                  </a:lnTo>
                  <a:lnTo>
                    <a:pt x="304800" y="25400"/>
                  </a:lnTo>
                  <a:lnTo>
                    <a:pt x="304800" y="38100"/>
                  </a:lnTo>
                  <a:lnTo>
                    <a:pt x="317500" y="38100"/>
                  </a:lnTo>
                  <a:lnTo>
                    <a:pt x="317500" y="50800"/>
                  </a:lnTo>
                  <a:lnTo>
                    <a:pt x="330200" y="50800"/>
                  </a:lnTo>
                  <a:lnTo>
                    <a:pt x="330200" y="63500"/>
                  </a:lnTo>
                  <a:lnTo>
                    <a:pt x="342900" y="63500"/>
                  </a:lnTo>
                  <a:lnTo>
                    <a:pt x="342900" y="76200"/>
                  </a:lnTo>
                  <a:lnTo>
                    <a:pt x="381000" y="76200"/>
                  </a:lnTo>
                  <a:lnTo>
                    <a:pt x="381000" y="88900"/>
                  </a:lnTo>
                  <a:lnTo>
                    <a:pt x="381000" y="88900"/>
                  </a:lnTo>
                  <a:lnTo>
                    <a:pt x="381000" y="101600"/>
                  </a:lnTo>
                  <a:lnTo>
                    <a:pt x="266700" y="101600"/>
                  </a:lnTo>
                  <a:lnTo>
                    <a:pt x="266700" y="114300"/>
                  </a:lnTo>
                  <a:lnTo>
                    <a:pt x="279400" y="114300"/>
                  </a:lnTo>
                  <a:lnTo>
                    <a:pt x="279400" y="127000"/>
                  </a:lnTo>
                  <a:lnTo>
                    <a:pt x="292100" y="127000"/>
                  </a:lnTo>
                  <a:lnTo>
                    <a:pt x="292100" y="139700"/>
                  </a:lnTo>
                  <a:lnTo>
                    <a:pt x="304800" y="139700"/>
                  </a:lnTo>
                  <a:lnTo>
                    <a:pt x="304800" y="165100"/>
                  </a:lnTo>
                  <a:lnTo>
                    <a:pt x="330200" y="165100"/>
                  </a:lnTo>
                  <a:lnTo>
                    <a:pt x="330200" y="203200"/>
                  </a:lnTo>
                  <a:lnTo>
                    <a:pt x="342900" y="203200"/>
                  </a:lnTo>
                  <a:lnTo>
                    <a:pt x="342900" y="228600"/>
                  </a:lnTo>
                  <a:lnTo>
                    <a:pt x="355600" y="228600"/>
                  </a:lnTo>
                  <a:lnTo>
                    <a:pt x="355600" y="266700"/>
                  </a:lnTo>
                  <a:lnTo>
                    <a:pt x="342900" y="266700"/>
                  </a:lnTo>
                  <a:lnTo>
                    <a:pt x="342900" y="279400"/>
                  </a:lnTo>
                  <a:lnTo>
                    <a:pt x="355600" y="279400"/>
                  </a:lnTo>
                  <a:lnTo>
                    <a:pt x="355600" y="355600"/>
                  </a:lnTo>
                  <a:lnTo>
                    <a:pt x="342900" y="355600"/>
                  </a:lnTo>
                  <a:lnTo>
                    <a:pt x="342900" y="381000"/>
                  </a:lnTo>
                  <a:lnTo>
                    <a:pt x="355600" y="381000"/>
                  </a:lnTo>
                  <a:lnTo>
                    <a:pt x="368300" y="393700"/>
                  </a:lnTo>
                  <a:lnTo>
                    <a:pt x="355600" y="393700"/>
                  </a:lnTo>
                  <a:lnTo>
                    <a:pt x="355600" y="419100"/>
                  </a:lnTo>
                  <a:lnTo>
                    <a:pt x="342900" y="431800"/>
                  </a:lnTo>
                  <a:lnTo>
                    <a:pt x="342900" y="457200"/>
                  </a:lnTo>
                  <a:lnTo>
                    <a:pt x="330200" y="457200"/>
                  </a:lnTo>
                  <a:lnTo>
                    <a:pt x="330200" y="495300"/>
                  </a:lnTo>
                  <a:lnTo>
                    <a:pt x="317500" y="495300"/>
                  </a:lnTo>
                  <a:lnTo>
                    <a:pt x="317500" y="533400"/>
                  </a:lnTo>
                  <a:lnTo>
                    <a:pt x="304800" y="533400"/>
                  </a:lnTo>
                  <a:lnTo>
                    <a:pt x="292100" y="546100"/>
                  </a:lnTo>
                  <a:lnTo>
                    <a:pt x="292100" y="558800"/>
                  </a:lnTo>
                  <a:lnTo>
                    <a:pt x="266700" y="558800"/>
                  </a:lnTo>
                  <a:lnTo>
                    <a:pt x="266700" y="571500"/>
                  </a:lnTo>
                  <a:lnTo>
                    <a:pt x="254000" y="571500"/>
                  </a:lnTo>
                  <a:lnTo>
                    <a:pt x="254000" y="596900"/>
                  </a:lnTo>
                  <a:lnTo>
                    <a:pt x="241300" y="596900"/>
                  </a:lnTo>
                  <a:lnTo>
                    <a:pt x="241300" y="635000"/>
                  </a:lnTo>
                  <a:lnTo>
                    <a:pt x="266700" y="635000"/>
                  </a:lnTo>
                  <a:lnTo>
                    <a:pt x="266700" y="647700"/>
                  </a:lnTo>
                  <a:lnTo>
                    <a:pt x="279400" y="647700"/>
                  </a:lnTo>
                  <a:lnTo>
                    <a:pt x="279400" y="685800"/>
                  </a:lnTo>
                  <a:lnTo>
                    <a:pt x="203200" y="685800"/>
                  </a:lnTo>
                  <a:lnTo>
                    <a:pt x="190500" y="698500"/>
                  </a:lnTo>
                  <a:lnTo>
                    <a:pt x="190500" y="685800"/>
                  </a:lnTo>
                  <a:lnTo>
                    <a:pt x="177800" y="685800"/>
                  </a:lnTo>
                  <a:lnTo>
                    <a:pt x="177800" y="673100"/>
                  </a:lnTo>
                  <a:lnTo>
                    <a:pt x="190500" y="673100"/>
                  </a:lnTo>
                  <a:lnTo>
                    <a:pt x="190500" y="660400"/>
                  </a:lnTo>
                  <a:lnTo>
                    <a:pt x="165100" y="660400"/>
                  </a:lnTo>
                  <a:lnTo>
                    <a:pt x="165100" y="647700"/>
                  </a:lnTo>
                  <a:lnTo>
                    <a:pt x="152400" y="647700"/>
                  </a:lnTo>
                  <a:lnTo>
                    <a:pt x="152400" y="635000"/>
                  </a:lnTo>
                  <a:lnTo>
                    <a:pt x="114300" y="635000"/>
                  </a:lnTo>
                  <a:lnTo>
                    <a:pt x="114300" y="622300"/>
                  </a:lnTo>
                  <a:lnTo>
                    <a:pt x="88900" y="622300"/>
                  </a:lnTo>
                  <a:lnTo>
                    <a:pt x="88900" y="609600"/>
                  </a:lnTo>
                  <a:lnTo>
                    <a:pt x="76200" y="609600"/>
                  </a:lnTo>
                  <a:lnTo>
                    <a:pt x="76200" y="520700"/>
                  </a:lnTo>
                  <a:lnTo>
                    <a:pt x="63500" y="520700"/>
                  </a:lnTo>
                  <a:lnTo>
                    <a:pt x="63500" y="508000"/>
                  </a:lnTo>
                  <a:lnTo>
                    <a:pt x="50800" y="508000"/>
                  </a:lnTo>
                  <a:lnTo>
                    <a:pt x="50800" y="495300"/>
                  </a:lnTo>
                  <a:lnTo>
                    <a:pt x="63500" y="495300"/>
                  </a:lnTo>
                  <a:lnTo>
                    <a:pt x="76200" y="482600"/>
                  </a:lnTo>
                  <a:lnTo>
                    <a:pt x="76200" y="457200"/>
                  </a:lnTo>
                  <a:lnTo>
                    <a:pt x="88900" y="457200"/>
                  </a:lnTo>
                  <a:lnTo>
                    <a:pt x="88900" y="444500"/>
                  </a:lnTo>
                  <a:lnTo>
                    <a:pt x="114300" y="444500"/>
                  </a:lnTo>
                  <a:lnTo>
                    <a:pt x="114300" y="431800"/>
                  </a:lnTo>
                  <a:lnTo>
                    <a:pt x="127000" y="431800"/>
                  </a:lnTo>
                  <a:lnTo>
                    <a:pt x="127000" y="419100"/>
                  </a:lnTo>
                  <a:lnTo>
                    <a:pt x="114300" y="419100"/>
                  </a:lnTo>
                  <a:lnTo>
                    <a:pt x="114300" y="406400"/>
                  </a:lnTo>
                  <a:lnTo>
                    <a:pt x="127000" y="406400"/>
                  </a:lnTo>
                  <a:lnTo>
                    <a:pt x="127000" y="393700"/>
                  </a:lnTo>
                  <a:lnTo>
                    <a:pt x="127000" y="393700"/>
                  </a:lnTo>
                  <a:lnTo>
                    <a:pt x="127000" y="355600"/>
                  </a:lnTo>
                  <a:lnTo>
                    <a:pt x="101600" y="355600"/>
                  </a:lnTo>
                  <a:lnTo>
                    <a:pt x="101600" y="342900"/>
                  </a:lnTo>
                  <a:lnTo>
                    <a:pt x="63500" y="342900"/>
                  </a:lnTo>
                  <a:lnTo>
                    <a:pt x="63500" y="317500"/>
                  </a:lnTo>
                  <a:lnTo>
                    <a:pt x="88900" y="317500"/>
                  </a:lnTo>
                  <a:lnTo>
                    <a:pt x="88900" y="292100"/>
                  </a:lnTo>
                  <a:lnTo>
                    <a:pt x="101600" y="292100"/>
                  </a:lnTo>
                  <a:lnTo>
                    <a:pt x="101600" y="266700"/>
                  </a:lnTo>
                  <a:lnTo>
                    <a:pt x="114300" y="266700"/>
                  </a:lnTo>
                  <a:lnTo>
                    <a:pt x="114300" y="254000"/>
                  </a:lnTo>
                  <a:lnTo>
                    <a:pt x="101600" y="254000"/>
                  </a:lnTo>
                  <a:lnTo>
                    <a:pt x="88900" y="241300"/>
                  </a:lnTo>
                  <a:lnTo>
                    <a:pt x="76200" y="241300"/>
                  </a:lnTo>
                  <a:lnTo>
                    <a:pt x="76200" y="228600"/>
                  </a:lnTo>
                  <a:lnTo>
                    <a:pt x="76200" y="228600"/>
                  </a:lnTo>
                  <a:lnTo>
                    <a:pt x="76200" y="203200"/>
                  </a:lnTo>
                  <a:lnTo>
                    <a:pt x="50800" y="203200"/>
                  </a:lnTo>
                  <a:lnTo>
                    <a:pt x="50800" y="190500"/>
                  </a:lnTo>
                  <a:lnTo>
                    <a:pt x="63500" y="190500"/>
                  </a:lnTo>
                  <a:lnTo>
                    <a:pt x="63500" y="177800"/>
                  </a:lnTo>
                  <a:lnTo>
                    <a:pt x="50800" y="177800"/>
                  </a:lnTo>
                  <a:lnTo>
                    <a:pt x="50800" y="127000"/>
                  </a:lnTo>
                  <a:lnTo>
                    <a:pt x="38100" y="127000"/>
                  </a:lnTo>
                  <a:lnTo>
                    <a:pt x="38100" y="114300"/>
                  </a:lnTo>
                  <a:lnTo>
                    <a:pt x="25400" y="114300"/>
                  </a:lnTo>
                  <a:lnTo>
                    <a:pt x="25400" y="101600"/>
                  </a:lnTo>
                  <a:lnTo>
                    <a:pt x="0" y="101600"/>
                  </a:lnTo>
                  <a:close/>
                </a:path>
              </a:pathLst>
            </a:custGeom>
            <a:solidFill>
              <a:srgbClr val="FFBE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4" name="terc_1204073_obj">
              <a:extLst>
                <a:ext uri="{FF2B5EF4-FFF2-40B4-BE49-F238E27FC236}">
                  <a16:creationId xmlns:a16="http://schemas.microsoft.com/office/drawing/2014/main" id="{025D89CF-B969-090F-5060-B5F91D3E0A67}"/>
                </a:ext>
              </a:extLst>
            </p:cNvPr>
            <p:cNvSpPr/>
            <p:nvPr/>
          </p:nvSpPr>
          <p:spPr>
            <a:xfrm>
              <a:off x="2275586" y="0"/>
              <a:ext cx="1981965" cy="1688341"/>
            </a:xfrm>
            <a:custGeom>
              <a:avLst/>
              <a:gdLst/>
              <a:ahLst/>
              <a:cxnLst/>
              <a:rect l="0" t="0" r="0" b="0"/>
              <a:pathLst>
                <a:path w="685801" h="584201">
                  <a:moveTo>
                    <a:pt x="0" y="355600"/>
                  </a:moveTo>
                  <a:lnTo>
                    <a:pt x="38100" y="355600"/>
                  </a:lnTo>
                  <a:lnTo>
                    <a:pt x="50800" y="342900"/>
                  </a:lnTo>
                  <a:lnTo>
                    <a:pt x="76200" y="342900"/>
                  </a:lnTo>
                  <a:lnTo>
                    <a:pt x="63500" y="317500"/>
                  </a:lnTo>
                  <a:lnTo>
                    <a:pt x="50800" y="317500"/>
                  </a:lnTo>
                  <a:lnTo>
                    <a:pt x="50800" y="279400"/>
                  </a:lnTo>
                  <a:lnTo>
                    <a:pt x="25400" y="279400"/>
                  </a:lnTo>
                  <a:lnTo>
                    <a:pt x="25400" y="266700"/>
                  </a:lnTo>
                  <a:lnTo>
                    <a:pt x="50800" y="266700"/>
                  </a:lnTo>
                  <a:lnTo>
                    <a:pt x="50800" y="215900"/>
                  </a:lnTo>
                  <a:lnTo>
                    <a:pt x="76200" y="215900"/>
                  </a:lnTo>
                  <a:lnTo>
                    <a:pt x="76200" y="203200"/>
                  </a:lnTo>
                  <a:lnTo>
                    <a:pt x="88900" y="203200"/>
                  </a:lnTo>
                  <a:lnTo>
                    <a:pt x="101600" y="190500"/>
                  </a:lnTo>
                  <a:lnTo>
                    <a:pt x="152400" y="190500"/>
                  </a:lnTo>
                  <a:lnTo>
                    <a:pt x="152400" y="203200"/>
                  </a:lnTo>
                  <a:lnTo>
                    <a:pt x="203200" y="203200"/>
                  </a:lnTo>
                  <a:lnTo>
                    <a:pt x="203200" y="190500"/>
                  </a:lnTo>
                  <a:lnTo>
                    <a:pt x="215900" y="190500"/>
                  </a:lnTo>
                  <a:lnTo>
                    <a:pt x="241300" y="165100"/>
                  </a:lnTo>
                  <a:lnTo>
                    <a:pt x="241300" y="152400"/>
                  </a:lnTo>
                  <a:lnTo>
                    <a:pt x="254000" y="139700"/>
                  </a:lnTo>
                  <a:lnTo>
                    <a:pt x="254000" y="114300"/>
                  </a:lnTo>
                  <a:lnTo>
                    <a:pt x="266700" y="114300"/>
                  </a:lnTo>
                  <a:lnTo>
                    <a:pt x="266700" y="101600"/>
                  </a:lnTo>
                  <a:lnTo>
                    <a:pt x="279400" y="101600"/>
                  </a:lnTo>
                  <a:lnTo>
                    <a:pt x="279400" y="88900"/>
                  </a:lnTo>
                  <a:lnTo>
                    <a:pt x="330200" y="88900"/>
                  </a:lnTo>
                  <a:lnTo>
                    <a:pt x="330200" y="101600"/>
                  </a:lnTo>
                  <a:lnTo>
                    <a:pt x="342900" y="101600"/>
                  </a:lnTo>
                  <a:lnTo>
                    <a:pt x="355600" y="88900"/>
                  </a:lnTo>
                  <a:lnTo>
                    <a:pt x="368300" y="88900"/>
                  </a:lnTo>
                  <a:lnTo>
                    <a:pt x="368300" y="50800"/>
                  </a:lnTo>
                  <a:lnTo>
                    <a:pt x="381000" y="38100"/>
                  </a:lnTo>
                  <a:lnTo>
                    <a:pt x="381000" y="25400"/>
                  </a:lnTo>
                  <a:lnTo>
                    <a:pt x="393700" y="25400"/>
                  </a:lnTo>
                  <a:lnTo>
                    <a:pt x="393700" y="12700"/>
                  </a:lnTo>
                  <a:lnTo>
                    <a:pt x="469900" y="12700"/>
                  </a:lnTo>
                  <a:lnTo>
                    <a:pt x="469900" y="25400"/>
                  </a:lnTo>
                  <a:lnTo>
                    <a:pt x="482600" y="25400"/>
                  </a:lnTo>
                  <a:lnTo>
                    <a:pt x="482600" y="38100"/>
                  </a:lnTo>
                  <a:lnTo>
                    <a:pt x="495300" y="38100"/>
                  </a:lnTo>
                  <a:lnTo>
                    <a:pt x="495300" y="50800"/>
                  </a:lnTo>
                  <a:lnTo>
                    <a:pt x="508000" y="50800"/>
                  </a:lnTo>
                  <a:lnTo>
                    <a:pt x="508000" y="63500"/>
                  </a:lnTo>
                  <a:lnTo>
                    <a:pt x="520700" y="63500"/>
                  </a:lnTo>
                  <a:lnTo>
                    <a:pt x="520700" y="114300"/>
                  </a:lnTo>
                  <a:lnTo>
                    <a:pt x="533400" y="114300"/>
                  </a:lnTo>
                  <a:lnTo>
                    <a:pt x="533400" y="127000"/>
                  </a:lnTo>
                  <a:lnTo>
                    <a:pt x="558800" y="127000"/>
                  </a:lnTo>
                  <a:lnTo>
                    <a:pt x="558800" y="114300"/>
                  </a:lnTo>
                  <a:lnTo>
                    <a:pt x="571500" y="114300"/>
                  </a:lnTo>
                  <a:lnTo>
                    <a:pt x="571500" y="101600"/>
                  </a:lnTo>
                  <a:lnTo>
                    <a:pt x="584200" y="88900"/>
                  </a:lnTo>
                  <a:lnTo>
                    <a:pt x="584200" y="25400"/>
                  </a:lnTo>
                  <a:lnTo>
                    <a:pt x="596900" y="12700"/>
                  </a:lnTo>
                  <a:lnTo>
                    <a:pt x="635000" y="12700"/>
                  </a:lnTo>
                  <a:lnTo>
                    <a:pt x="647700" y="0"/>
                  </a:lnTo>
                  <a:lnTo>
                    <a:pt x="647700" y="25400"/>
                  </a:lnTo>
                  <a:lnTo>
                    <a:pt x="660400" y="25400"/>
                  </a:lnTo>
                  <a:lnTo>
                    <a:pt x="660400" y="63500"/>
                  </a:lnTo>
                  <a:lnTo>
                    <a:pt x="673100" y="63500"/>
                  </a:lnTo>
                  <a:lnTo>
                    <a:pt x="673100" y="101600"/>
                  </a:lnTo>
                  <a:lnTo>
                    <a:pt x="660400" y="101600"/>
                  </a:lnTo>
                  <a:lnTo>
                    <a:pt x="660400" y="139700"/>
                  </a:lnTo>
                  <a:lnTo>
                    <a:pt x="673100" y="139700"/>
                  </a:lnTo>
                  <a:lnTo>
                    <a:pt x="673100" y="152400"/>
                  </a:lnTo>
                  <a:lnTo>
                    <a:pt x="685800" y="152400"/>
                  </a:lnTo>
                  <a:lnTo>
                    <a:pt x="685800" y="165100"/>
                  </a:lnTo>
                  <a:lnTo>
                    <a:pt x="673100" y="165100"/>
                  </a:lnTo>
                  <a:lnTo>
                    <a:pt x="673100" y="177800"/>
                  </a:lnTo>
                  <a:lnTo>
                    <a:pt x="685800" y="177800"/>
                  </a:lnTo>
                  <a:lnTo>
                    <a:pt x="685800" y="215900"/>
                  </a:lnTo>
                  <a:lnTo>
                    <a:pt x="660400" y="215900"/>
                  </a:lnTo>
                  <a:lnTo>
                    <a:pt x="660400" y="228600"/>
                  </a:lnTo>
                  <a:lnTo>
                    <a:pt x="647700" y="228600"/>
                  </a:lnTo>
                  <a:lnTo>
                    <a:pt x="647700" y="241300"/>
                  </a:lnTo>
                  <a:lnTo>
                    <a:pt x="609600" y="241300"/>
                  </a:lnTo>
                  <a:lnTo>
                    <a:pt x="609600" y="254000"/>
                  </a:lnTo>
                  <a:lnTo>
                    <a:pt x="596900" y="254000"/>
                  </a:lnTo>
                  <a:lnTo>
                    <a:pt x="596900" y="266700"/>
                  </a:lnTo>
                  <a:lnTo>
                    <a:pt x="584200" y="266700"/>
                  </a:lnTo>
                  <a:lnTo>
                    <a:pt x="584200" y="279400"/>
                  </a:lnTo>
                  <a:lnTo>
                    <a:pt x="571500" y="279400"/>
                  </a:lnTo>
                  <a:lnTo>
                    <a:pt x="571500" y="355600"/>
                  </a:lnTo>
                  <a:lnTo>
                    <a:pt x="558800" y="355600"/>
                  </a:lnTo>
                  <a:lnTo>
                    <a:pt x="558800" y="368300"/>
                  </a:lnTo>
                  <a:lnTo>
                    <a:pt x="546100" y="368300"/>
                  </a:lnTo>
                  <a:lnTo>
                    <a:pt x="546100" y="381000"/>
                  </a:lnTo>
                  <a:lnTo>
                    <a:pt x="533400" y="381000"/>
                  </a:lnTo>
                  <a:lnTo>
                    <a:pt x="533400" y="393700"/>
                  </a:lnTo>
                  <a:lnTo>
                    <a:pt x="520700" y="393700"/>
                  </a:lnTo>
                  <a:lnTo>
                    <a:pt x="520700" y="406400"/>
                  </a:lnTo>
                  <a:lnTo>
                    <a:pt x="508000" y="406400"/>
                  </a:lnTo>
                  <a:lnTo>
                    <a:pt x="508000" y="431800"/>
                  </a:lnTo>
                  <a:lnTo>
                    <a:pt x="495300" y="431800"/>
                  </a:lnTo>
                  <a:lnTo>
                    <a:pt x="495300" y="444500"/>
                  </a:lnTo>
                  <a:lnTo>
                    <a:pt x="482600" y="444500"/>
                  </a:lnTo>
                  <a:lnTo>
                    <a:pt x="482600" y="469900"/>
                  </a:lnTo>
                  <a:lnTo>
                    <a:pt x="457200" y="469900"/>
                  </a:lnTo>
                  <a:lnTo>
                    <a:pt x="457200" y="482600"/>
                  </a:lnTo>
                  <a:lnTo>
                    <a:pt x="444500" y="482600"/>
                  </a:lnTo>
                  <a:lnTo>
                    <a:pt x="444500" y="469900"/>
                  </a:lnTo>
                  <a:lnTo>
                    <a:pt x="419100" y="469900"/>
                  </a:lnTo>
                  <a:lnTo>
                    <a:pt x="419100" y="457200"/>
                  </a:lnTo>
                  <a:lnTo>
                    <a:pt x="406400" y="457200"/>
                  </a:lnTo>
                  <a:lnTo>
                    <a:pt x="406400" y="469900"/>
                  </a:lnTo>
                  <a:lnTo>
                    <a:pt x="393700" y="469900"/>
                  </a:lnTo>
                  <a:lnTo>
                    <a:pt x="393700" y="482600"/>
                  </a:lnTo>
                  <a:lnTo>
                    <a:pt x="381000" y="482600"/>
                  </a:lnTo>
                  <a:lnTo>
                    <a:pt x="381000" y="495300"/>
                  </a:lnTo>
                  <a:lnTo>
                    <a:pt x="368300" y="495300"/>
                  </a:lnTo>
                  <a:lnTo>
                    <a:pt x="368300" y="508000"/>
                  </a:lnTo>
                  <a:lnTo>
                    <a:pt x="355600" y="508000"/>
                  </a:lnTo>
                  <a:lnTo>
                    <a:pt x="355600" y="520700"/>
                  </a:lnTo>
                  <a:lnTo>
                    <a:pt x="342900" y="520700"/>
                  </a:lnTo>
                  <a:lnTo>
                    <a:pt x="342900" y="508000"/>
                  </a:lnTo>
                  <a:lnTo>
                    <a:pt x="330200" y="508000"/>
                  </a:lnTo>
                  <a:lnTo>
                    <a:pt x="330200" y="495300"/>
                  </a:lnTo>
                  <a:lnTo>
                    <a:pt x="317500" y="495300"/>
                  </a:lnTo>
                  <a:lnTo>
                    <a:pt x="317500" y="482600"/>
                  </a:lnTo>
                  <a:lnTo>
                    <a:pt x="304800" y="482600"/>
                  </a:lnTo>
                  <a:lnTo>
                    <a:pt x="304800" y="469900"/>
                  </a:lnTo>
                  <a:lnTo>
                    <a:pt x="292100" y="469900"/>
                  </a:lnTo>
                  <a:lnTo>
                    <a:pt x="292100" y="457200"/>
                  </a:lnTo>
                  <a:lnTo>
                    <a:pt x="266700" y="457200"/>
                  </a:lnTo>
                  <a:lnTo>
                    <a:pt x="266700" y="457200"/>
                  </a:lnTo>
                  <a:lnTo>
                    <a:pt x="254000" y="457200"/>
                  </a:lnTo>
                  <a:lnTo>
                    <a:pt x="254000" y="482600"/>
                  </a:lnTo>
                  <a:lnTo>
                    <a:pt x="241300" y="482600"/>
                  </a:lnTo>
                  <a:lnTo>
                    <a:pt x="241300" y="495300"/>
                  </a:lnTo>
                  <a:lnTo>
                    <a:pt x="215900" y="495300"/>
                  </a:lnTo>
                  <a:lnTo>
                    <a:pt x="215900" y="508000"/>
                  </a:lnTo>
                  <a:lnTo>
                    <a:pt x="203200" y="508000"/>
                  </a:lnTo>
                  <a:lnTo>
                    <a:pt x="203200" y="520700"/>
                  </a:lnTo>
                  <a:lnTo>
                    <a:pt x="190500" y="520700"/>
                  </a:lnTo>
                  <a:lnTo>
                    <a:pt x="190500" y="546100"/>
                  </a:lnTo>
                  <a:lnTo>
                    <a:pt x="177800" y="546100"/>
                  </a:lnTo>
                  <a:lnTo>
                    <a:pt x="177800" y="558800"/>
                  </a:lnTo>
                  <a:lnTo>
                    <a:pt x="165100" y="558800"/>
                  </a:lnTo>
                  <a:lnTo>
                    <a:pt x="165100" y="546100"/>
                  </a:lnTo>
                  <a:lnTo>
                    <a:pt x="152400" y="546100"/>
                  </a:lnTo>
                  <a:lnTo>
                    <a:pt x="152400" y="558800"/>
                  </a:lnTo>
                  <a:lnTo>
                    <a:pt x="127000" y="558800"/>
                  </a:lnTo>
                  <a:lnTo>
                    <a:pt x="127000" y="571500"/>
                  </a:lnTo>
                  <a:lnTo>
                    <a:pt x="139700" y="571500"/>
                  </a:lnTo>
                  <a:lnTo>
                    <a:pt x="139700" y="584200"/>
                  </a:lnTo>
                  <a:lnTo>
                    <a:pt x="101600" y="584200"/>
                  </a:lnTo>
                  <a:lnTo>
                    <a:pt x="101600" y="571500"/>
                  </a:lnTo>
                  <a:lnTo>
                    <a:pt x="63500" y="571500"/>
                  </a:lnTo>
                  <a:lnTo>
                    <a:pt x="63500" y="571500"/>
                  </a:lnTo>
                  <a:lnTo>
                    <a:pt x="50800" y="571500"/>
                  </a:lnTo>
                  <a:lnTo>
                    <a:pt x="50800" y="546100"/>
                  </a:lnTo>
                  <a:lnTo>
                    <a:pt x="63500" y="546100"/>
                  </a:lnTo>
                  <a:lnTo>
                    <a:pt x="63500" y="520700"/>
                  </a:lnTo>
                  <a:lnTo>
                    <a:pt x="76200" y="508000"/>
                  </a:lnTo>
                  <a:lnTo>
                    <a:pt x="101600" y="508000"/>
                  </a:lnTo>
                  <a:lnTo>
                    <a:pt x="101600" y="495300"/>
                  </a:lnTo>
                  <a:lnTo>
                    <a:pt x="114300" y="508000"/>
                  </a:lnTo>
                  <a:lnTo>
                    <a:pt x="114300" y="495300"/>
                  </a:lnTo>
                  <a:lnTo>
                    <a:pt x="101600" y="495300"/>
                  </a:lnTo>
                  <a:lnTo>
                    <a:pt x="101600" y="431800"/>
                  </a:lnTo>
                  <a:lnTo>
                    <a:pt x="88900" y="431800"/>
                  </a:lnTo>
                  <a:lnTo>
                    <a:pt x="88900" y="419100"/>
                  </a:lnTo>
                  <a:lnTo>
                    <a:pt x="76200" y="419100"/>
                  </a:lnTo>
                  <a:lnTo>
                    <a:pt x="76200" y="406400"/>
                  </a:lnTo>
                  <a:lnTo>
                    <a:pt x="50800" y="406400"/>
                  </a:lnTo>
                  <a:lnTo>
                    <a:pt x="50800" y="393700"/>
                  </a:lnTo>
                  <a:lnTo>
                    <a:pt x="12700" y="393700"/>
                  </a:lnTo>
                  <a:lnTo>
                    <a:pt x="12700" y="368300"/>
                  </a:lnTo>
                  <a:lnTo>
                    <a:pt x="0" y="368300"/>
                  </a:lnTo>
                  <a:close/>
                </a:path>
              </a:pathLst>
            </a:custGeom>
            <a:solidFill>
              <a:srgbClr val="FF9900"/>
            </a:solidFill>
            <a:ln w="0"/>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pl-PL" sz="1100" kern="1200"/>
            </a:p>
          </p:txBody>
        </p:sp>
        <p:sp>
          <p:nvSpPr>
            <p:cNvPr id="85" name="map_id">
              <a:extLst>
                <a:ext uri="{FF2B5EF4-FFF2-40B4-BE49-F238E27FC236}">
                  <a16:creationId xmlns:a16="http://schemas.microsoft.com/office/drawing/2014/main" id="{D08690D5-0703-FE2B-2EC1-424EAED8E90F}"/>
                </a:ext>
              </a:extLst>
            </p:cNvPr>
            <p:cNvSpPr txBox="1"/>
            <p:nvPr/>
          </p:nvSpPr>
          <p:spPr>
            <a:xfrm>
              <a:off x="0" y="0"/>
              <a:ext cx="36703" cy="36703"/>
            </a:xfrm>
            <a:prstGeom prst="rect">
              <a:avLst/>
            </a:prstGeom>
            <a:solidFill>
              <a:srgbClr val="FFFFFF"/>
            </a:solidFill>
            <a:ln w="0"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vert="horz"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t>c</a:t>
              </a:r>
            </a:p>
          </p:txBody>
        </p:sp>
        <p:sp>
          <p:nvSpPr>
            <p:cNvPr id="86" name="osm_license">
              <a:extLst>
                <a:ext uri="{FF2B5EF4-FFF2-40B4-BE49-F238E27FC236}">
                  <a16:creationId xmlns:a16="http://schemas.microsoft.com/office/drawing/2014/main" id="{FF968982-01F1-C54C-5C22-5FCDB02A9563}"/>
                </a:ext>
              </a:extLst>
            </p:cNvPr>
            <p:cNvSpPr txBox="1"/>
            <p:nvPr/>
          </p:nvSpPr>
          <p:spPr>
            <a:xfrm>
              <a:off x="0" y="0"/>
              <a:ext cx="184731" cy="217560"/>
            </a:xfrm>
            <a:prstGeom prst="rect">
              <a:avLst/>
            </a:prstGeom>
            <a:solidFill>
              <a:srgbClr val="FFFFFF"/>
            </a:solidFill>
            <a:ln w="9525" cmpd="sng">
              <a:noFill/>
            </a:ln>
            <a:effectLst/>
            <a:extLst>
              <a:ext uri="{91240B29-F687-4F45-9708-019B960494DF}">
                <a14:hiddenLine xmlns:a14="http://schemas.microsoft.com/office/drawing/2010/main" w="0"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endParaRPr lang="pl-PL" sz="800" kern="1200"/>
            </a:p>
          </p:txBody>
        </p:sp>
        <p:sp>
          <p:nvSpPr>
            <p:cNvPr id="87" name="terc_1204023_nl">
              <a:extLst>
                <a:ext uri="{FF2B5EF4-FFF2-40B4-BE49-F238E27FC236}">
                  <a16:creationId xmlns:a16="http://schemas.microsoft.com/office/drawing/2014/main" id="{82642451-D74E-069D-DD27-DAA324BC1C4D}"/>
                </a:ext>
              </a:extLst>
            </p:cNvPr>
            <p:cNvSpPr txBox="1"/>
            <p:nvPr/>
          </p:nvSpPr>
          <p:spPr>
            <a:xfrm>
              <a:off x="2376573" y="2286668"/>
              <a:ext cx="445757"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142</a:t>
              </a:r>
            </a:p>
          </p:txBody>
        </p:sp>
        <p:sp>
          <p:nvSpPr>
            <p:cNvPr id="88" name="terc_1204073_nl">
              <a:extLst>
                <a:ext uri="{FF2B5EF4-FFF2-40B4-BE49-F238E27FC236}">
                  <a16:creationId xmlns:a16="http://schemas.microsoft.com/office/drawing/2014/main" id="{BE82936A-C608-65E3-59C3-7CE078E3DCBA}"/>
                </a:ext>
              </a:extLst>
            </p:cNvPr>
            <p:cNvSpPr txBox="1"/>
            <p:nvPr/>
          </p:nvSpPr>
          <p:spPr>
            <a:xfrm>
              <a:off x="3066993" y="844170"/>
              <a:ext cx="445757"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117</a:t>
              </a:r>
            </a:p>
          </p:txBody>
        </p:sp>
        <p:sp>
          <p:nvSpPr>
            <p:cNvPr id="89" name="terc_1204062_nl">
              <a:extLst>
                <a:ext uri="{FF2B5EF4-FFF2-40B4-BE49-F238E27FC236}">
                  <a16:creationId xmlns:a16="http://schemas.microsoft.com/office/drawing/2014/main" id="{2C8499E9-2268-7C67-BDF6-E10C12F5DB62}"/>
                </a:ext>
              </a:extLst>
            </p:cNvPr>
            <p:cNvSpPr txBox="1"/>
            <p:nvPr/>
          </p:nvSpPr>
          <p:spPr>
            <a:xfrm>
              <a:off x="3221366" y="1799164"/>
              <a:ext cx="365584"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dirty="0">
                  <a:solidFill>
                    <a:srgbClr val="000000"/>
                  </a:solidFill>
                </a:rPr>
                <a:t>43</a:t>
              </a:r>
              <a:endParaRPr lang="pl-PL" sz="1100" kern="1200" dirty="0">
                <a:solidFill>
                  <a:srgbClr val="000000"/>
                </a:solidFill>
              </a:endParaRPr>
            </a:p>
          </p:txBody>
        </p:sp>
        <p:sp>
          <p:nvSpPr>
            <p:cNvPr id="90" name="terc_1204052_nl">
              <a:extLst>
                <a:ext uri="{FF2B5EF4-FFF2-40B4-BE49-F238E27FC236}">
                  <a16:creationId xmlns:a16="http://schemas.microsoft.com/office/drawing/2014/main" id="{B1A3D0B2-77D1-98B9-AE0B-354DDC55AFBB}"/>
                </a:ext>
              </a:extLst>
            </p:cNvPr>
            <p:cNvSpPr txBox="1"/>
            <p:nvPr/>
          </p:nvSpPr>
          <p:spPr>
            <a:xfrm>
              <a:off x="1464826" y="1788332"/>
              <a:ext cx="365584"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dirty="0">
                  <a:solidFill>
                    <a:srgbClr val="000000"/>
                  </a:solidFill>
                </a:rPr>
                <a:t>43</a:t>
              </a:r>
              <a:endParaRPr lang="pl-PL" sz="1100" kern="1200" dirty="0">
                <a:solidFill>
                  <a:srgbClr val="000000"/>
                </a:solidFill>
              </a:endParaRPr>
            </a:p>
          </p:txBody>
        </p:sp>
        <p:sp>
          <p:nvSpPr>
            <p:cNvPr id="91" name="terc_1204042_nl">
              <a:extLst>
                <a:ext uri="{FF2B5EF4-FFF2-40B4-BE49-F238E27FC236}">
                  <a16:creationId xmlns:a16="http://schemas.microsoft.com/office/drawing/2014/main" id="{4542323D-FF19-F303-7A63-E216D6E2E2DF}"/>
                </a:ext>
              </a:extLst>
            </p:cNvPr>
            <p:cNvSpPr txBox="1"/>
            <p:nvPr/>
          </p:nvSpPr>
          <p:spPr>
            <a:xfrm>
              <a:off x="1885753" y="800860"/>
              <a:ext cx="365584"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22</a:t>
              </a:r>
            </a:p>
          </p:txBody>
        </p:sp>
        <p:sp>
          <p:nvSpPr>
            <p:cNvPr id="92" name="terc_1204012_nl">
              <a:extLst>
                <a:ext uri="{FF2B5EF4-FFF2-40B4-BE49-F238E27FC236}">
                  <a16:creationId xmlns:a16="http://schemas.microsoft.com/office/drawing/2014/main" id="{A915F23B-C4B7-47F4-4510-8A63F6EA1E8D}"/>
                </a:ext>
              </a:extLst>
            </p:cNvPr>
            <p:cNvSpPr txBox="1"/>
            <p:nvPr/>
          </p:nvSpPr>
          <p:spPr>
            <a:xfrm>
              <a:off x="1139243" y="946238"/>
              <a:ext cx="365584"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sz="1100" kern="1200" dirty="0">
                  <a:solidFill>
                    <a:srgbClr val="000000"/>
                  </a:solidFill>
                </a:rPr>
                <a:t>11</a:t>
              </a:r>
            </a:p>
          </p:txBody>
        </p:sp>
        <p:sp>
          <p:nvSpPr>
            <p:cNvPr id="93" name="terc_1204032_nl">
              <a:extLst>
                <a:ext uri="{FF2B5EF4-FFF2-40B4-BE49-F238E27FC236}">
                  <a16:creationId xmlns:a16="http://schemas.microsoft.com/office/drawing/2014/main" id="{AAE53B2F-0FAD-35BF-1139-6C8EF927ADED}"/>
                </a:ext>
              </a:extLst>
            </p:cNvPr>
            <p:cNvSpPr txBox="1"/>
            <p:nvPr/>
          </p:nvSpPr>
          <p:spPr>
            <a:xfrm>
              <a:off x="329858" y="1367107"/>
              <a:ext cx="285413" cy="290757"/>
            </a:xfrm>
            <a:prstGeom prst="rect">
              <a:avLst/>
            </a:prstGeom>
            <a:noFill/>
            <a:ln w="9525" cmpd="sng">
              <a:noFill/>
            </a:ln>
            <a:effectLst/>
            <a:extLst>
              <a:ext uri="{909E8E84-426E-40DD-AFC4-6F175D3DCCD1}">
                <a14:hiddenFill xmlns:a14="http://schemas.microsoft.com/office/drawing/2010/main">
                  <a:solidFill>
                    <a:schemeClr val="lt1"/>
                  </a:solidFill>
                </a14:hiddenFill>
              </a:ext>
              <a:ext uri="{91240B29-F687-4F45-9708-019B960494DF}">
                <a14:hiddenLine xmlns:a14="http://schemas.microsoft.com/office/drawing/2010/main" w="9525" cmpd="sng">
                  <a:solidFill>
                    <a:schemeClr val="lt1">
                      <a:shade val="50000"/>
                    </a:schemeClr>
                  </a:solidFill>
                </a14:hiddenLine>
              </a:ext>
            </a:extLst>
          </p:spPr>
          <p:style>
            <a:lnRef idx="0">
              <a:scrgbClr r="0" g="0" b="0"/>
            </a:lnRef>
            <a:fillRef idx="0">
              <a:scrgbClr r="0" g="0" b="0"/>
            </a:fillRef>
            <a:effectRef idx="0">
              <a:scrgbClr r="0" g="0" b="0"/>
            </a:effectRef>
            <a:fontRef idx="minor">
              <a:schemeClr val="dk1"/>
            </a:fontRef>
          </p:style>
          <p:txBody>
            <a:bodyPr vert="horz"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pl-PL" dirty="0">
                  <a:solidFill>
                    <a:srgbClr val="000000"/>
                  </a:solidFill>
                </a:rPr>
                <a:t>9</a:t>
              </a:r>
              <a:endParaRPr lang="pl-PL" sz="1100" kern="1200" dirty="0">
                <a:solidFill>
                  <a:srgbClr val="000000"/>
                </a:solidFill>
              </a:endParaRPr>
            </a:p>
          </p:txBody>
        </p:sp>
      </p:grpSp>
      <p:graphicFrame>
        <p:nvGraphicFramePr>
          <p:cNvPr id="97" name="Tabela 96">
            <a:extLst>
              <a:ext uri="{FF2B5EF4-FFF2-40B4-BE49-F238E27FC236}">
                <a16:creationId xmlns:a16="http://schemas.microsoft.com/office/drawing/2014/main" id="{B91CB3A5-CAF5-B46B-AAE5-095D98747114}"/>
              </a:ext>
            </a:extLst>
          </p:cNvPr>
          <p:cNvGraphicFramePr>
            <a:graphicFrameLocks noGrp="1"/>
          </p:cNvGraphicFramePr>
          <p:nvPr>
            <p:extLst>
              <p:ext uri="{D42A27DB-BD31-4B8C-83A1-F6EECF244321}">
                <p14:modId xmlns:p14="http://schemas.microsoft.com/office/powerpoint/2010/main" val="3671976032"/>
              </p:ext>
            </p:extLst>
          </p:nvPr>
        </p:nvGraphicFramePr>
        <p:xfrm>
          <a:off x="6762637" y="4780917"/>
          <a:ext cx="2898362" cy="2498257"/>
        </p:xfrm>
        <a:graphic>
          <a:graphicData uri="http://schemas.openxmlformats.org/drawingml/2006/table">
            <a:tbl>
              <a:tblPr firstRow="1" bandRow="1">
                <a:tableStyleId>{2D5ABB26-0587-4C30-8999-92F81FD0307C}</a:tableStyleId>
              </a:tblPr>
              <a:tblGrid>
                <a:gridCol w="2898362">
                  <a:extLst>
                    <a:ext uri="{9D8B030D-6E8A-4147-A177-3AD203B41FA5}">
                      <a16:colId xmlns:a16="http://schemas.microsoft.com/office/drawing/2014/main" val="1983544473"/>
                    </a:ext>
                  </a:extLst>
                </a:gridCol>
              </a:tblGrid>
              <a:tr h="425617">
                <a:tc>
                  <a:txBody>
                    <a:bodyPr/>
                    <a:lstStyle/>
                    <a:p>
                      <a:r>
                        <a:rPr lang="pl-PL" sz="1600" b="1" dirty="0">
                          <a:latin typeface="Arial" panose="020B0604020202020204" pitchFamily="34" charset="0"/>
                          <a:cs typeface="Arial" panose="020B0604020202020204" pitchFamily="34" charset="0"/>
                        </a:rPr>
                        <a:t>Udział osób powyżej 50 r.ż.</a:t>
                      </a:r>
                    </a:p>
                  </a:txBody>
                  <a:tcPr/>
                </a:tc>
                <a:extLst>
                  <a:ext uri="{0D108BD9-81ED-4DB2-BD59-A6C34878D82A}">
                    <a16:rowId xmlns:a16="http://schemas.microsoft.com/office/drawing/2014/main" val="3353633991"/>
                  </a:ext>
                </a:extLst>
              </a:tr>
              <a:tr h="617145">
                <a:tc>
                  <a:txBody>
                    <a:bodyPr/>
                    <a:lstStyle/>
                    <a:p>
                      <a:r>
                        <a:rPr lang="pl-PL" sz="2400" b="1" dirty="0">
                          <a:latin typeface="Arial" panose="020B0604020202020204" pitchFamily="34" charset="0"/>
                          <a:cs typeface="Arial" panose="020B0604020202020204" pitchFamily="34" charset="0"/>
                        </a:rPr>
                        <a:t>19,0%</a:t>
                      </a:r>
                    </a:p>
                    <a:p>
                      <a:r>
                        <a:rPr lang="pl-PL" sz="1400" b="0" dirty="0">
                          <a:latin typeface="Arial" panose="020B0604020202020204" pitchFamily="34" charset="0"/>
                          <a:cs typeface="Arial" panose="020B0604020202020204" pitchFamily="34" charset="0"/>
                        </a:rPr>
                        <a:t>387 osób</a:t>
                      </a:r>
                    </a:p>
                    <a:p>
                      <a:r>
                        <a:rPr lang="pl-PL" sz="1400" b="0" dirty="0">
                          <a:latin typeface="Arial" panose="020B0604020202020204" pitchFamily="34" charset="0"/>
                          <a:cs typeface="Arial" panose="020B0604020202020204" pitchFamily="34" charset="0"/>
                        </a:rPr>
                        <a:t>spadek o 3,5% m/m</a:t>
                      </a:r>
                    </a:p>
                    <a:p>
                      <a:r>
                        <a:rPr lang="pl-PL" sz="1400" b="0" dirty="0">
                          <a:latin typeface="Arial" panose="020B0604020202020204" pitchFamily="34" charset="0"/>
                          <a:cs typeface="Arial" panose="020B0604020202020204" pitchFamily="34" charset="0"/>
                        </a:rPr>
                        <a:t>spadek o 3,7% r/r</a:t>
                      </a:r>
                    </a:p>
                  </a:txBody>
                  <a:tcPr/>
                </a:tc>
                <a:extLst>
                  <a:ext uri="{0D108BD9-81ED-4DB2-BD59-A6C34878D82A}">
                    <a16:rowId xmlns:a16="http://schemas.microsoft.com/office/drawing/2014/main" val="1882775854"/>
                  </a:ext>
                </a:extLst>
              </a:tr>
              <a:tr h="212808">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255370">
                <a:tc>
                  <a:txBody>
                    <a:bodyPr/>
                    <a:lstStyle/>
                    <a:p>
                      <a:endParaRPr lang="pl-PL"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0394238"/>
                  </a:ext>
                </a:extLst>
              </a:tr>
              <a:tr h="254233">
                <a:tc>
                  <a:txBody>
                    <a:bodyPr/>
                    <a:lstStyle/>
                    <a:p>
                      <a:endParaRPr lang="pl-PL" sz="1400" dirty="0"/>
                    </a:p>
                  </a:txBody>
                  <a:tcPr/>
                </a:tc>
                <a:extLst>
                  <a:ext uri="{0D108BD9-81ED-4DB2-BD59-A6C34878D82A}">
                    <a16:rowId xmlns:a16="http://schemas.microsoft.com/office/drawing/2014/main" val="1218462687"/>
                  </a:ext>
                </a:extLst>
              </a:tr>
            </a:tbl>
          </a:graphicData>
        </a:graphic>
      </p:graphicFrame>
      <p:sp>
        <p:nvSpPr>
          <p:cNvPr id="98" name="Prostokąt 3">
            <a:extLst>
              <a:ext uri="{FF2B5EF4-FFF2-40B4-BE49-F238E27FC236}">
                <a16:creationId xmlns:a16="http://schemas.microsoft.com/office/drawing/2014/main" id="{7091904C-F880-0FC6-3F64-02F330C99CA1}"/>
              </a:ext>
            </a:extLst>
          </p:cNvPr>
          <p:cNvSpPr>
            <a:spLocks noChangeArrowheads="1"/>
          </p:cNvSpPr>
          <p:nvPr/>
        </p:nvSpPr>
        <p:spPr bwMode="auto">
          <a:xfrm>
            <a:off x="9586788" y="2206486"/>
            <a:ext cx="140657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Szczucin</a:t>
            </a:r>
            <a:endParaRPr lang="pl-PL" altLang="pl-PL" sz="800" dirty="0"/>
          </a:p>
        </p:txBody>
      </p:sp>
      <p:sp>
        <p:nvSpPr>
          <p:cNvPr id="99" name="Prostokąt 3">
            <a:extLst>
              <a:ext uri="{FF2B5EF4-FFF2-40B4-BE49-F238E27FC236}">
                <a16:creationId xmlns:a16="http://schemas.microsoft.com/office/drawing/2014/main" id="{EB484909-009F-CA48-03AE-79F0C689F4C8}"/>
              </a:ext>
            </a:extLst>
          </p:cNvPr>
          <p:cNvSpPr>
            <a:spLocks noChangeArrowheads="1"/>
          </p:cNvSpPr>
          <p:nvPr/>
        </p:nvSpPr>
        <p:spPr bwMode="auto">
          <a:xfrm>
            <a:off x="8439405" y="2727560"/>
            <a:ext cx="95065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Mędrzechów</a:t>
            </a:r>
            <a:endParaRPr lang="pl-PL" altLang="pl-PL" sz="800" dirty="0"/>
          </a:p>
        </p:txBody>
      </p:sp>
      <p:sp>
        <p:nvSpPr>
          <p:cNvPr id="100" name="Prostokąt 3">
            <a:extLst>
              <a:ext uri="{FF2B5EF4-FFF2-40B4-BE49-F238E27FC236}">
                <a16:creationId xmlns:a16="http://schemas.microsoft.com/office/drawing/2014/main" id="{7759C46A-9428-EAF1-3615-407691D03F6E}"/>
              </a:ext>
            </a:extLst>
          </p:cNvPr>
          <p:cNvSpPr>
            <a:spLocks noChangeArrowheads="1"/>
          </p:cNvSpPr>
          <p:nvPr/>
        </p:nvSpPr>
        <p:spPr bwMode="auto">
          <a:xfrm>
            <a:off x="7779921" y="2756649"/>
            <a:ext cx="9346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Bolesław</a:t>
            </a:r>
          </a:p>
        </p:txBody>
      </p:sp>
      <p:sp>
        <p:nvSpPr>
          <p:cNvPr id="101" name="Prostokąt 3">
            <a:extLst>
              <a:ext uri="{FF2B5EF4-FFF2-40B4-BE49-F238E27FC236}">
                <a16:creationId xmlns:a16="http://schemas.microsoft.com/office/drawing/2014/main" id="{CEC909E3-0C4D-82E1-C418-DE0833068A66}"/>
              </a:ext>
            </a:extLst>
          </p:cNvPr>
          <p:cNvSpPr>
            <a:spLocks noChangeArrowheads="1"/>
          </p:cNvSpPr>
          <p:nvPr/>
        </p:nvSpPr>
        <p:spPr bwMode="auto">
          <a:xfrm>
            <a:off x="7071689" y="3145118"/>
            <a:ext cx="10047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Gręboszów</a:t>
            </a:r>
          </a:p>
        </p:txBody>
      </p:sp>
      <p:sp>
        <p:nvSpPr>
          <p:cNvPr id="102" name="Prostokąt 3">
            <a:extLst>
              <a:ext uri="{FF2B5EF4-FFF2-40B4-BE49-F238E27FC236}">
                <a16:creationId xmlns:a16="http://schemas.microsoft.com/office/drawing/2014/main" id="{8710462E-ABA7-8C8A-BE83-CB78837E3292}"/>
              </a:ext>
            </a:extLst>
          </p:cNvPr>
          <p:cNvSpPr>
            <a:spLocks noChangeArrowheads="1"/>
          </p:cNvSpPr>
          <p:nvPr/>
        </p:nvSpPr>
        <p:spPr bwMode="auto">
          <a:xfrm>
            <a:off x="8170845" y="3536761"/>
            <a:ext cx="10276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Olesno</a:t>
            </a:r>
            <a:endParaRPr lang="pl-PL" altLang="pl-PL" sz="800" dirty="0"/>
          </a:p>
        </p:txBody>
      </p:sp>
      <p:sp>
        <p:nvSpPr>
          <p:cNvPr id="103" name="Prostokąt 3">
            <a:extLst>
              <a:ext uri="{FF2B5EF4-FFF2-40B4-BE49-F238E27FC236}">
                <a16:creationId xmlns:a16="http://schemas.microsoft.com/office/drawing/2014/main" id="{6893FD33-F178-BEA3-AD3D-8B8D1A5107B9}"/>
              </a:ext>
            </a:extLst>
          </p:cNvPr>
          <p:cNvSpPr>
            <a:spLocks noChangeArrowheads="1"/>
          </p:cNvSpPr>
          <p:nvPr/>
        </p:nvSpPr>
        <p:spPr bwMode="auto">
          <a:xfrm>
            <a:off x="8912982" y="4014058"/>
            <a:ext cx="1447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Dąbrowa </a:t>
            </a:r>
            <a:br>
              <a:rPr lang="pl-PL" altLang="pl-PL" sz="1000" dirty="0">
                <a:latin typeface="Arial" panose="020B0604020202020204" pitchFamily="34" charset="0"/>
                <a:cs typeface="Arial" panose="020B0604020202020204" pitchFamily="34" charset="0"/>
              </a:rPr>
            </a:br>
            <a:r>
              <a:rPr lang="pl-PL" altLang="pl-PL" sz="1000" dirty="0">
                <a:latin typeface="Arial" panose="020B0604020202020204" pitchFamily="34" charset="0"/>
                <a:cs typeface="Arial" panose="020B0604020202020204" pitchFamily="34" charset="0"/>
              </a:rPr>
              <a:t>Tarnowska</a:t>
            </a:r>
            <a:endParaRPr lang="pl-PL" altLang="pl-PL" sz="800" dirty="0"/>
          </a:p>
        </p:txBody>
      </p:sp>
      <p:sp>
        <p:nvSpPr>
          <p:cNvPr id="104" name="Prostokąt 3">
            <a:extLst>
              <a:ext uri="{FF2B5EF4-FFF2-40B4-BE49-F238E27FC236}">
                <a16:creationId xmlns:a16="http://schemas.microsoft.com/office/drawing/2014/main" id="{2ADF472C-D3B3-6099-04E0-21693CB2ED4C}"/>
              </a:ext>
            </a:extLst>
          </p:cNvPr>
          <p:cNvSpPr>
            <a:spLocks noChangeArrowheads="1"/>
          </p:cNvSpPr>
          <p:nvPr/>
        </p:nvSpPr>
        <p:spPr bwMode="auto">
          <a:xfrm>
            <a:off x="9763465" y="3588610"/>
            <a:ext cx="164873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1000" dirty="0">
                <a:latin typeface="Arial" panose="020B0604020202020204" pitchFamily="34" charset="0"/>
                <a:cs typeface="Arial" panose="020B0604020202020204" pitchFamily="34" charset="0"/>
              </a:rPr>
              <a:t>Radgoszcz</a:t>
            </a:r>
            <a:endParaRPr lang="pl-PL" altLang="pl-PL" sz="800" dirty="0"/>
          </a:p>
        </p:txBody>
      </p:sp>
      <p:sp>
        <p:nvSpPr>
          <p:cNvPr id="6" name="Prostokąt 3">
            <a:extLst>
              <a:ext uri="{FF2B5EF4-FFF2-40B4-BE49-F238E27FC236}">
                <a16:creationId xmlns:a16="http://schemas.microsoft.com/office/drawing/2014/main" id="{16D33A98-7276-F2CD-A9CB-4DB712144417}"/>
              </a:ext>
            </a:extLst>
          </p:cNvPr>
          <p:cNvSpPr>
            <a:spLocks noChangeArrowheads="1"/>
          </p:cNvSpPr>
          <p:nvPr/>
        </p:nvSpPr>
        <p:spPr bwMode="auto">
          <a:xfrm>
            <a:off x="500062" y="635540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grpSp>
        <p:nvGrpSpPr>
          <p:cNvPr id="2" name="Group 29">
            <a:extLst>
              <a:ext uri="{FF2B5EF4-FFF2-40B4-BE49-F238E27FC236}">
                <a16:creationId xmlns:a16="http://schemas.microsoft.com/office/drawing/2014/main" id="{F83B9512-D2A6-342D-4C92-897E243C876E}"/>
              </a:ext>
            </a:extLst>
          </p:cNvPr>
          <p:cNvGrpSpPr/>
          <p:nvPr/>
        </p:nvGrpSpPr>
        <p:grpSpPr>
          <a:xfrm>
            <a:off x="0" y="-7633"/>
            <a:ext cx="12192000" cy="1024283"/>
            <a:chOff x="0" y="0"/>
            <a:chExt cx="4574327" cy="406438"/>
          </a:xfrm>
          <a:solidFill>
            <a:schemeClr val="accent4">
              <a:lumMod val="60000"/>
              <a:lumOff val="40000"/>
            </a:schemeClr>
          </a:solidFill>
        </p:grpSpPr>
        <p:sp>
          <p:nvSpPr>
            <p:cNvPr id="4" name="Freeform 30">
              <a:extLst>
                <a:ext uri="{FF2B5EF4-FFF2-40B4-BE49-F238E27FC236}">
                  <a16:creationId xmlns:a16="http://schemas.microsoft.com/office/drawing/2014/main" id="{49D3B287-4022-0DA7-75D0-281C98A97822}"/>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7" name="TextBox 31">
              <a:extLst>
                <a:ext uri="{FF2B5EF4-FFF2-40B4-BE49-F238E27FC236}">
                  <a16:creationId xmlns:a16="http://schemas.microsoft.com/office/drawing/2014/main" id="{53665663-77D0-2CE1-7F93-E6E700C61374}"/>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8" name="TextBox 36">
            <a:extLst>
              <a:ext uri="{FF2B5EF4-FFF2-40B4-BE49-F238E27FC236}">
                <a16:creationId xmlns:a16="http://schemas.microsoft.com/office/drawing/2014/main" id="{656B671C-418E-20C0-E9BD-A0EBB6BCA8AF}"/>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BEZROBOCIE</a:t>
            </a:r>
            <a:endParaRPr lang="en-US" sz="4999" b="1" spc="99" dirty="0">
              <a:solidFill>
                <a:prstClr val="black"/>
              </a:solidFill>
              <a:latin typeface="Garet Bold"/>
              <a:ea typeface="Garet Bold"/>
              <a:cs typeface="Garet Bold"/>
              <a:sym typeface="Garet Bold"/>
            </a:endParaRPr>
          </a:p>
        </p:txBody>
      </p:sp>
      <p:sp>
        <p:nvSpPr>
          <p:cNvPr id="9" name="TextBox 43">
            <a:extLst>
              <a:ext uri="{FF2B5EF4-FFF2-40B4-BE49-F238E27FC236}">
                <a16:creationId xmlns:a16="http://schemas.microsoft.com/office/drawing/2014/main" id="{A9AF8F45-D09F-75A9-17D9-E538052EA7D2}"/>
              </a:ext>
            </a:extLst>
          </p:cNvPr>
          <p:cNvSpPr txBox="1"/>
          <p:nvPr/>
        </p:nvSpPr>
        <p:spPr>
          <a:xfrm>
            <a:off x="9448897" y="290145"/>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
        <p:nvSpPr>
          <p:cNvPr id="5" name="TextBox 15">
            <a:extLst>
              <a:ext uri="{FF2B5EF4-FFF2-40B4-BE49-F238E27FC236}">
                <a16:creationId xmlns:a16="http://schemas.microsoft.com/office/drawing/2014/main" id="{3E352992-8D33-68E4-044F-5DBA578EF6EE}"/>
              </a:ext>
            </a:extLst>
          </p:cNvPr>
          <p:cNvSpPr txBox="1"/>
          <p:nvPr/>
        </p:nvSpPr>
        <p:spPr>
          <a:xfrm>
            <a:off x="564602" y="1230213"/>
            <a:ext cx="4239720" cy="396240"/>
          </a:xfrm>
          <a:prstGeom prst="rect">
            <a:avLst/>
          </a:prstGeom>
        </p:spPr>
        <p:txBody>
          <a:bodyPr wrap="square" lIns="0" tIns="0" rIns="0" bIns="0" rtlCol="0" anchor="t">
            <a:spAutoFit/>
          </a:bodyPr>
          <a:lstStyle/>
          <a:p>
            <a:pPr algn="l">
              <a:lnSpc>
                <a:spcPts val="3359"/>
              </a:lnSpc>
            </a:pPr>
            <a:r>
              <a:rPr lang="pl-PL" sz="2400" b="1" dirty="0">
                <a:solidFill>
                  <a:srgbClr val="000000"/>
                </a:solidFill>
                <a:latin typeface="Garet Ultra-Bold"/>
                <a:ea typeface="Garet Ultra-Bold"/>
                <a:cs typeface="Garet Ultra-Bold"/>
                <a:sym typeface="Garet Ultra-Bold"/>
              </a:rPr>
              <a:t>Bezrobotni do 30 roku życia</a:t>
            </a:r>
            <a:endParaRPr lang="en-US" sz="2400" b="1" dirty="0">
              <a:solidFill>
                <a:srgbClr val="000000"/>
              </a:solidFill>
              <a:latin typeface="Garet Ultra-Bold"/>
              <a:ea typeface="Garet Ultra-Bold"/>
              <a:cs typeface="Garet Ultra-Bold"/>
              <a:sym typeface="Garet Ultra-Bold"/>
            </a:endParaRPr>
          </a:p>
        </p:txBody>
      </p:sp>
      <p:sp>
        <p:nvSpPr>
          <p:cNvPr id="11" name="TextBox 15">
            <a:extLst>
              <a:ext uri="{FF2B5EF4-FFF2-40B4-BE49-F238E27FC236}">
                <a16:creationId xmlns:a16="http://schemas.microsoft.com/office/drawing/2014/main" id="{3DC721A9-0B85-B949-9962-4AACFEB12F06}"/>
              </a:ext>
            </a:extLst>
          </p:cNvPr>
          <p:cNvSpPr txBox="1"/>
          <p:nvPr/>
        </p:nvSpPr>
        <p:spPr>
          <a:xfrm>
            <a:off x="6374403" y="1229989"/>
            <a:ext cx="4862197" cy="397160"/>
          </a:xfrm>
          <a:prstGeom prst="rect">
            <a:avLst/>
          </a:prstGeom>
        </p:spPr>
        <p:txBody>
          <a:bodyPr wrap="square" lIns="0" tIns="0" rIns="0" bIns="0" rtlCol="0" anchor="t">
            <a:spAutoFit/>
          </a:bodyPr>
          <a:lstStyle/>
          <a:p>
            <a:pPr algn="l">
              <a:lnSpc>
                <a:spcPts val="3359"/>
              </a:lnSpc>
            </a:pPr>
            <a:r>
              <a:rPr lang="pl-PL" sz="2400" b="1" dirty="0">
                <a:solidFill>
                  <a:srgbClr val="000000"/>
                </a:solidFill>
                <a:latin typeface="Garet Ultra-Bold"/>
                <a:ea typeface="Garet Ultra-Bold"/>
                <a:cs typeface="Garet Ultra-Bold"/>
                <a:sym typeface="Garet Ultra-Bold"/>
              </a:rPr>
              <a:t>Bezrobotni powyżej 50 roku życia</a:t>
            </a:r>
            <a:endParaRPr lang="en-US" sz="2400" b="1" dirty="0">
              <a:solidFill>
                <a:srgbClr val="000000"/>
              </a:solidFill>
              <a:latin typeface="Garet Ultra-Bold"/>
              <a:ea typeface="Garet Ultra-Bold"/>
              <a:cs typeface="Garet Ultra-Bold"/>
              <a:sym typeface="Garet Ultra-Bold"/>
            </a:endParaRPr>
          </a:p>
        </p:txBody>
      </p:sp>
      <p:sp>
        <p:nvSpPr>
          <p:cNvPr id="18" name="Rectangle 1">
            <a:extLst>
              <a:ext uri="{FF2B5EF4-FFF2-40B4-BE49-F238E27FC236}">
                <a16:creationId xmlns:a16="http://schemas.microsoft.com/office/drawing/2014/main" id="{205596ED-9323-4562-D267-DE6C92FEDB0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l-PL"/>
          </a:p>
        </p:txBody>
      </p:sp>
      <p:sp>
        <p:nvSpPr>
          <p:cNvPr id="21" name="Freeform 5">
            <a:extLst>
              <a:ext uri="{FF2B5EF4-FFF2-40B4-BE49-F238E27FC236}">
                <a16:creationId xmlns:a16="http://schemas.microsoft.com/office/drawing/2014/main" id="{08F78C61-FFAF-4933-9D33-66BE6A3CA8B7}"/>
              </a:ext>
            </a:extLst>
          </p:cNvPr>
          <p:cNvSpPr/>
          <p:nvPr/>
        </p:nvSpPr>
        <p:spPr>
          <a:xfrm>
            <a:off x="2870752" y="4980575"/>
            <a:ext cx="897923" cy="1321510"/>
          </a:xfrm>
          <a:custGeom>
            <a:avLst/>
            <a:gdLst/>
            <a:ahLst/>
            <a:cxnLst/>
            <a:rect l="l" t="t" r="r" b="b"/>
            <a:pathLst>
              <a:path w="2850434" h="4114800">
                <a:moveTo>
                  <a:pt x="0" y="0"/>
                </a:moveTo>
                <a:lnTo>
                  <a:pt x="2850434" y="0"/>
                </a:lnTo>
                <a:lnTo>
                  <a:pt x="285043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7">
            <a:extLst>
              <a:ext uri="{FF2B5EF4-FFF2-40B4-BE49-F238E27FC236}">
                <a16:creationId xmlns:a16="http://schemas.microsoft.com/office/drawing/2014/main" id="{8E9CE85F-6A94-2BA3-ED1F-D51A6138BEC1}"/>
              </a:ext>
            </a:extLst>
          </p:cNvPr>
          <p:cNvSpPr/>
          <p:nvPr/>
        </p:nvSpPr>
        <p:spPr>
          <a:xfrm>
            <a:off x="8640473" y="5187947"/>
            <a:ext cx="1915380" cy="1079040"/>
          </a:xfrm>
          <a:custGeom>
            <a:avLst/>
            <a:gdLst/>
            <a:ahLst/>
            <a:cxnLst/>
            <a:rect l="l" t="t" r="r" b="b"/>
            <a:pathLst>
              <a:path w="5011819" h="3339124">
                <a:moveTo>
                  <a:pt x="0" y="0"/>
                </a:moveTo>
                <a:lnTo>
                  <a:pt x="5011818" y="0"/>
                </a:lnTo>
                <a:lnTo>
                  <a:pt x="5011818" y="3339124"/>
                </a:lnTo>
                <a:lnTo>
                  <a:pt x="0" y="3339124"/>
                </a:lnTo>
                <a:lnTo>
                  <a:pt x="0" y="0"/>
                </a:lnTo>
                <a:close/>
              </a:path>
            </a:pathLst>
          </a:custGeom>
          <a:blipFill>
            <a:blip r:embed="rId4"/>
            <a:stretch>
              <a:fillRect/>
            </a:stretch>
          </a:blipFill>
        </p:spPr>
      </p:sp>
    </p:spTree>
    <p:extLst>
      <p:ext uri="{BB962C8B-B14F-4D97-AF65-F5344CB8AC3E}">
        <p14:creationId xmlns:p14="http://schemas.microsoft.com/office/powerpoint/2010/main" val="294143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Wykres 5" descr="Struktura bezrobocia według wieku za miesiąc luty 2025">
            <a:extLst>
              <a:ext uri="{FF2B5EF4-FFF2-40B4-BE49-F238E27FC236}">
                <a16:creationId xmlns:a16="http://schemas.microsoft.com/office/drawing/2014/main" id="{44506A3F-EC0A-27A5-7DC8-B6867D29FF40}"/>
              </a:ext>
            </a:extLst>
          </p:cNvPr>
          <p:cNvGraphicFramePr/>
          <p:nvPr>
            <p:extLst>
              <p:ext uri="{D42A27DB-BD31-4B8C-83A1-F6EECF244321}">
                <p14:modId xmlns:p14="http://schemas.microsoft.com/office/powerpoint/2010/main" val="3576279283"/>
              </p:ext>
            </p:extLst>
          </p:nvPr>
        </p:nvGraphicFramePr>
        <p:xfrm>
          <a:off x="1717948" y="1578137"/>
          <a:ext cx="3586742" cy="2317195"/>
        </p:xfrm>
        <a:graphic>
          <a:graphicData uri="http://schemas.openxmlformats.org/drawingml/2006/chart">
            <c:chart xmlns:c="http://schemas.openxmlformats.org/drawingml/2006/chart" xmlns:r="http://schemas.openxmlformats.org/officeDocument/2006/relationships" r:id="rId2"/>
          </a:graphicData>
        </a:graphic>
      </p:graphicFrame>
      <p:sp>
        <p:nvSpPr>
          <p:cNvPr id="8" name="Prostokąt 3">
            <a:extLst>
              <a:ext uri="{FF2B5EF4-FFF2-40B4-BE49-F238E27FC236}">
                <a16:creationId xmlns:a16="http://schemas.microsoft.com/office/drawing/2014/main" id="{D4EEC98D-E3B4-F702-1CC0-4F84714B2E3A}"/>
              </a:ext>
            </a:extLst>
          </p:cNvPr>
          <p:cNvSpPr>
            <a:spLocks noChangeArrowheads="1"/>
          </p:cNvSpPr>
          <p:nvPr/>
        </p:nvSpPr>
        <p:spPr bwMode="auto">
          <a:xfrm>
            <a:off x="500062" y="6355405"/>
            <a:ext cx="735988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pl-PL" altLang="pl-PL" sz="900" dirty="0">
                <a:latin typeface="Arial" panose="020B0604020202020204" pitchFamily="34" charset="0"/>
                <a:cs typeface="Arial" panose="020B0604020202020204" pitchFamily="34" charset="0"/>
              </a:rPr>
              <a:t>Opracowano na podstawie danych PUP w Dąbrowie Tarnowskiej</a:t>
            </a:r>
          </a:p>
          <a:p>
            <a:pPr eaLnBrk="1" hangingPunct="1">
              <a:spcBef>
                <a:spcPct val="0"/>
              </a:spcBef>
              <a:buFontTx/>
              <a:buNone/>
            </a:pPr>
            <a:endParaRPr lang="pl-PL" altLang="pl-PL" sz="1800" dirty="0"/>
          </a:p>
        </p:txBody>
      </p:sp>
      <p:graphicFrame>
        <p:nvGraphicFramePr>
          <p:cNvPr id="4" name="Tabela 3">
            <a:extLst>
              <a:ext uri="{FF2B5EF4-FFF2-40B4-BE49-F238E27FC236}">
                <a16:creationId xmlns:a16="http://schemas.microsoft.com/office/drawing/2014/main" id="{3F1FBBB9-D92E-3DFC-181A-D6061DF4488E}"/>
              </a:ext>
            </a:extLst>
          </p:cNvPr>
          <p:cNvGraphicFramePr>
            <a:graphicFrameLocks noGrp="1"/>
          </p:cNvGraphicFramePr>
          <p:nvPr>
            <p:extLst>
              <p:ext uri="{D42A27DB-BD31-4B8C-83A1-F6EECF244321}">
                <p14:modId xmlns:p14="http://schemas.microsoft.com/office/powerpoint/2010/main" val="2035526980"/>
              </p:ext>
            </p:extLst>
          </p:nvPr>
        </p:nvGraphicFramePr>
        <p:xfrm>
          <a:off x="357049" y="1813626"/>
          <a:ext cx="2028850" cy="2047863"/>
        </p:xfrm>
        <a:graphic>
          <a:graphicData uri="http://schemas.openxmlformats.org/drawingml/2006/table">
            <a:tbl>
              <a:tblPr firstRow="1" bandRow="1">
                <a:tableStyleId>{2D5ABB26-0587-4C30-8999-92F81FD0307C}</a:tableStyleId>
              </a:tblPr>
              <a:tblGrid>
                <a:gridCol w="2028850">
                  <a:extLst>
                    <a:ext uri="{9D8B030D-6E8A-4147-A177-3AD203B41FA5}">
                      <a16:colId xmlns:a16="http://schemas.microsoft.com/office/drawing/2014/main" val="1983544473"/>
                    </a:ext>
                  </a:extLst>
                </a:gridCol>
              </a:tblGrid>
              <a:tr h="571997">
                <a:tc>
                  <a:txBody>
                    <a:bodyPr/>
                    <a:lstStyle/>
                    <a:p>
                      <a:r>
                        <a:rPr lang="pl-PL" sz="1600" b="1" dirty="0">
                          <a:latin typeface="Arial" panose="020B0604020202020204" pitchFamily="34" charset="0"/>
                          <a:cs typeface="Arial" panose="020B0604020202020204" pitchFamily="34" charset="0"/>
                        </a:rPr>
                        <a:t>Wiek mobilny</a:t>
                      </a:r>
                    </a:p>
                    <a:p>
                      <a:r>
                        <a:rPr lang="pl-PL" sz="1200" b="1" dirty="0">
                          <a:latin typeface="Arial" panose="020B0604020202020204" pitchFamily="34" charset="0"/>
                          <a:cs typeface="Arial" panose="020B0604020202020204" pitchFamily="34" charset="0"/>
                        </a:rPr>
                        <a:t>18-44 r.ż.</a:t>
                      </a:r>
                    </a:p>
                  </a:txBody>
                  <a:tcPr/>
                </a:tc>
                <a:extLst>
                  <a:ext uri="{0D108BD9-81ED-4DB2-BD59-A6C34878D82A}">
                    <a16:rowId xmlns:a16="http://schemas.microsoft.com/office/drawing/2014/main" val="3353633991"/>
                  </a:ext>
                </a:extLst>
              </a:tr>
              <a:tr h="829396">
                <a:tc>
                  <a:txBody>
                    <a:bodyPr/>
                    <a:lstStyle/>
                    <a:p>
                      <a:r>
                        <a:rPr lang="pl-PL" sz="2400" b="1" dirty="0">
                          <a:latin typeface="Arial" panose="020B0604020202020204" pitchFamily="34" charset="0"/>
                          <a:cs typeface="Arial" panose="020B0604020202020204" pitchFamily="34" charset="0"/>
                        </a:rPr>
                        <a:t>72,1%</a:t>
                      </a:r>
                    </a:p>
                    <a:p>
                      <a:r>
                        <a:rPr lang="pl-PL" sz="1400" b="0" dirty="0">
                          <a:latin typeface="Arial" panose="020B0604020202020204" pitchFamily="34" charset="0"/>
                          <a:cs typeface="Arial" panose="020B0604020202020204" pitchFamily="34" charset="0"/>
                        </a:rPr>
                        <a:t>1471 osób</a:t>
                      </a:r>
                    </a:p>
                  </a:txBody>
                  <a:tcPr/>
                </a:tc>
                <a:extLst>
                  <a:ext uri="{0D108BD9-81ED-4DB2-BD59-A6C34878D82A}">
                    <a16:rowId xmlns:a16="http://schemas.microsoft.com/office/drawing/2014/main" val="1882775854"/>
                  </a:ext>
                </a:extLst>
              </a:tr>
              <a:tr h="285999">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41670">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5" name="Wykres 4">
            <a:extLst>
              <a:ext uri="{FF2B5EF4-FFF2-40B4-BE49-F238E27FC236}">
                <a16:creationId xmlns:a16="http://schemas.microsoft.com/office/drawing/2014/main" id="{6CE70AEC-6FDF-C19E-D29E-E0F4A5EEB294}"/>
              </a:ext>
            </a:extLst>
          </p:cNvPr>
          <p:cNvGraphicFramePr/>
          <p:nvPr>
            <p:extLst>
              <p:ext uri="{D42A27DB-BD31-4B8C-83A1-F6EECF244321}">
                <p14:modId xmlns:p14="http://schemas.microsoft.com/office/powerpoint/2010/main" val="3945113383"/>
              </p:ext>
            </p:extLst>
          </p:nvPr>
        </p:nvGraphicFramePr>
        <p:xfrm>
          <a:off x="1671058" y="3965476"/>
          <a:ext cx="3586742" cy="23171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ela 6">
            <a:extLst>
              <a:ext uri="{FF2B5EF4-FFF2-40B4-BE49-F238E27FC236}">
                <a16:creationId xmlns:a16="http://schemas.microsoft.com/office/drawing/2014/main" id="{7D034071-4768-8652-80E4-5596B19E56CE}"/>
              </a:ext>
            </a:extLst>
          </p:cNvPr>
          <p:cNvGraphicFramePr>
            <a:graphicFrameLocks noGrp="1"/>
          </p:cNvGraphicFramePr>
          <p:nvPr>
            <p:extLst>
              <p:ext uri="{D42A27DB-BD31-4B8C-83A1-F6EECF244321}">
                <p14:modId xmlns:p14="http://schemas.microsoft.com/office/powerpoint/2010/main" val="1708087515"/>
              </p:ext>
            </p:extLst>
          </p:nvPr>
        </p:nvGraphicFramePr>
        <p:xfrm>
          <a:off x="247718" y="3861891"/>
          <a:ext cx="2028850" cy="2054986"/>
        </p:xfrm>
        <a:graphic>
          <a:graphicData uri="http://schemas.openxmlformats.org/drawingml/2006/table">
            <a:tbl>
              <a:tblPr firstRow="1" bandRow="1">
                <a:tableStyleId>{2D5ABB26-0587-4C30-8999-92F81FD0307C}</a:tableStyleId>
              </a:tblPr>
              <a:tblGrid>
                <a:gridCol w="2028850">
                  <a:extLst>
                    <a:ext uri="{9D8B030D-6E8A-4147-A177-3AD203B41FA5}">
                      <a16:colId xmlns:a16="http://schemas.microsoft.com/office/drawing/2014/main" val="1983544473"/>
                    </a:ext>
                  </a:extLst>
                </a:gridCol>
              </a:tblGrid>
              <a:tr h="571997">
                <a:tc>
                  <a:txBody>
                    <a:bodyPr/>
                    <a:lstStyle/>
                    <a:p>
                      <a:r>
                        <a:rPr lang="pl-PL" sz="1600" b="1" dirty="0">
                          <a:latin typeface="Arial" panose="020B0604020202020204" pitchFamily="34" charset="0"/>
                          <a:cs typeface="Arial" panose="020B0604020202020204" pitchFamily="34" charset="0"/>
                        </a:rPr>
                        <a:t>Niski poziom wykształcenia</a:t>
                      </a:r>
                      <a:endParaRPr lang="pl-PL" sz="12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53633991"/>
                  </a:ext>
                </a:extLst>
              </a:tr>
              <a:tr h="829396">
                <a:tc>
                  <a:txBody>
                    <a:bodyPr/>
                    <a:lstStyle/>
                    <a:p>
                      <a:r>
                        <a:rPr lang="pl-PL" sz="2400" b="1" dirty="0">
                          <a:latin typeface="Arial" panose="020B0604020202020204" pitchFamily="34" charset="0"/>
                          <a:cs typeface="Arial" panose="020B0604020202020204" pitchFamily="34" charset="0"/>
                        </a:rPr>
                        <a:t>51,6%</a:t>
                      </a:r>
                    </a:p>
                    <a:p>
                      <a:r>
                        <a:rPr lang="pl-PL" sz="1400" b="0" dirty="0">
                          <a:latin typeface="Arial" panose="020B0604020202020204" pitchFamily="34" charset="0"/>
                          <a:cs typeface="Arial" panose="020B0604020202020204" pitchFamily="34" charset="0"/>
                        </a:rPr>
                        <a:t>1052 osoby</a:t>
                      </a:r>
                    </a:p>
                  </a:txBody>
                  <a:tcPr/>
                </a:tc>
                <a:extLst>
                  <a:ext uri="{0D108BD9-81ED-4DB2-BD59-A6C34878D82A}">
                    <a16:rowId xmlns:a16="http://schemas.microsoft.com/office/drawing/2014/main" val="1882775854"/>
                  </a:ext>
                </a:extLst>
              </a:tr>
              <a:tr h="285999">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41670">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10" name="Wykres 9" descr="Struktura bezrobocia według czasu pozostawania bez pracy za miesiąc luty 2025">
            <a:extLst>
              <a:ext uri="{FF2B5EF4-FFF2-40B4-BE49-F238E27FC236}">
                <a16:creationId xmlns:a16="http://schemas.microsoft.com/office/drawing/2014/main" id="{5B76DFFB-0489-9DD3-D329-357DA91C0639}"/>
              </a:ext>
            </a:extLst>
          </p:cNvPr>
          <p:cNvGraphicFramePr/>
          <p:nvPr>
            <p:extLst>
              <p:ext uri="{D42A27DB-BD31-4B8C-83A1-F6EECF244321}">
                <p14:modId xmlns:p14="http://schemas.microsoft.com/office/powerpoint/2010/main" val="694443456"/>
              </p:ext>
            </p:extLst>
          </p:nvPr>
        </p:nvGraphicFramePr>
        <p:xfrm>
          <a:off x="8239247" y="1686603"/>
          <a:ext cx="3789597" cy="252655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Tabela 10">
            <a:extLst>
              <a:ext uri="{FF2B5EF4-FFF2-40B4-BE49-F238E27FC236}">
                <a16:creationId xmlns:a16="http://schemas.microsoft.com/office/drawing/2014/main" id="{DA209EB4-F3CE-5BDC-2E61-DF53F14E3494}"/>
              </a:ext>
            </a:extLst>
          </p:cNvPr>
          <p:cNvGraphicFramePr>
            <a:graphicFrameLocks noGrp="1"/>
          </p:cNvGraphicFramePr>
          <p:nvPr>
            <p:extLst>
              <p:ext uri="{D42A27DB-BD31-4B8C-83A1-F6EECF244321}">
                <p14:modId xmlns:p14="http://schemas.microsoft.com/office/powerpoint/2010/main" val="4188730179"/>
              </p:ext>
            </p:extLst>
          </p:nvPr>
        </p:nvGraphicFramePr>
        <p:xfrm>
          <a:off x="6319728" y="1727610"/>
          <a:ext cx="2028850" cy="2054986"/>
        </p:xfrm>
        <a:graphic>
          <a:graphicData uri="http://schemas.openxmlformats.org/drawingml/2006/table">
            <a:tbl>
              <a:tblPr firstRow="1" bandRow="1">
                <a:tableStyleId>{2D5ABB26-0587-4C30-8999-92F81FD0307C}</a:tableStyleId>
              </a:tblPr>
              <a:tblGrid>
                <a:gridCol w="2028850">
                  <a:extLst>
                    <a:ext uri="{9D8B030D-6E8A-4147-A177-3AD203B41FA5}">
                      <a16:colId xmlns:a16="http://schemas.microsoft.com/office/drawing/2014/main" val="1983544473"/>
                    </a:ext>
                  </a:extLst>
                </a:gridCol>
              </a:tblGrid>
              <a:tr h="571997">
                <a:tc>
                  <a:txBody>
                    <a:bodyPr/>
                    <a:lstStyle/>
                    <a:p>
                      <a:r>
                        <a:rPr lang="pl-PL" sz="1600" b="1" dirty="0">
                          <a:latin typeface="Arial" panose="020B0604020202020204" pitchFamily="34" charset="0"/>
                          <a:cs typeface="Arial" panose="020B0604020202020204" pitchFamily="34" charset="0"/>
                        </a:rPr>
                        <a:t>Ponad 12 miesięcy</a:t>
                      </a:r>
                    </a:p>
                    <a:p>
                      <a:r>
                        <a:rPr lang="pl-PL" sz="1600" b="1" dirty="0">
                          <a:latin typeface="Arial" panose="020B0604020202020204" pitchFamily="34" charset="0"/>
                          <a:cs typeface="Arial" panose="020B0604020202020204" pitchFamily="34" charset="0"/>
                        </a:rPr>
                        <a:t>w rejestrach</a:t>
                      </a:r>
                    </a:p>
                  </a:txBody>
                  <a:tcPr/>
                </a:tc>
                <a:extLst>
                  <a:ext uri="{0D108BD9-81ED-4DB2-BD59-A6C34878D82A}">
                    <a16:rowId xmlns:a16="http://schemas.microsoft.com/office/drawing/2014/main" val="3353633991"/>
                  </a:ext>
                </a:extLst>
              </a:tr>
              <a:tr h="829396">
                <a:tc>
                  <a:txBody>
                    <a:bodyPr/>
                    <a:lstStyle/>
                    <a:p>
                      <a:r>
                        <a:rPr lang="pl-PL" sz="2400" b="1" dirty="0">
                          <a:latin typeface="Arial" panose="020B0604020202020204" pitchFamily="34" charset="0"/>
                          <a:cs typeface="Arial" panose="020B0604020202020204" pitchFamily="34" charset="0"/>
                        </a:rPr>
                        <a:t>47,4%</a:t>
                      </a:r>
                    </a:p>
                    <a:p>
                      <a:r>
                        <a:rPr lang="pl-PL" sz="1400" b="0" dirty="0">
                          <a:latin typeface="Arial" panose="020B0604020202020204" pitchFamily="34" charset="0"/>
                          <a:cs typeface="Arial" panose="020B0604020202020204" pitchFamily="34" charset="0"/>
                        </a:rPr>
                        <a:t>966 osób</a:t>
                      </a:r>
                    </a:p>
                  </a:txBody>
                  <a:tcPr/>
                </a:tc>
                <a:extLst>
                  <a:ext uri="{0D108BD9-81ED-4DB2-BD59-A6C34878D82A}">
                    <a16:rowId xmlns:a16="http://schemas.microsoft.com/office/drawing/2014/main" val="1882775854"/>
                  </a:ext>
                </a:extLst>
              </a:tr>
              <a:tr h="285999">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41670">
                <a:tc>
                  <a:txBody>
                    <a:bodyPr/>
                    <a:lstStyle/>
                    <a:p>
                      <a:endParaRPr lang="pl-PL" sz="1400" dirty="0"/>
                    </a:p>
                  </a:txBody>
                  <a:tcPr/>
                </a:tc>
                <a:extLst>
                  <a:ext uri="{0D108BD9-81ED-4DB2-BD59-A6C34878D82A}">
                    <a16:rowId xmlns:a16="http://schemas.microsoft.com/office/drawing/2014/main" val="1218462687"/>
                  </a:ext>
                </a:extLst>
              </a:tr>
            </a:tbl>
          </a:graphicData>
        </a:graphic>
      </p:graphicFrame>
      <p:graphicFrame>
        <p:nvGraphicFramePr>
          <p:cNvPr id="12" name="Wykres 11" descr="Struktura bezrobocia według stażu pracy za miesiąc luty 2025">
            <a:extLst>
              <a:ext uri="{FF2B5EF4-FFF2-40B4-BE49-F238E27FC236}">
                <a16:creationId xmlns:a16="http://schemas.microsoft.com/office/drawing/2014/main" id="{90ABC1FD-647C-BDFD-6F27-5E7EBAFCC06F}"/>
              </a:ext>
            </a:extLst>
          </p:cNvPr>
          <p:cNvGraphicFramePr/>
          <p:nvPr>
            <p:extLst>
              <p:ext uri="{D42A27DB-BD31-4B8C-83A1-F6EECF244321}">
                <p14:modId xmlns:p14="http://schemas.microsoft.com/office/powerpoint/2010/main" val="4071849617"/>
              </p:ext>
            </p:extLst>
          </p:nvPr>
        </p:nvGraphicFramePr>
        <p:xfrm>
          <a:off x="8105196" y="4125899"/>
          <a:ext cx="3586742" cy="26062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Tabela 12">
            <a:extLst>
              <a:ext uri="{FF2B5EF4-FFF2-40B4-BE49-F238E27FC236}">
                <a16:creationId xmlns:a16="http://schemas.microsoft.com/office/drawing/2014/main" id="{9BD442F9-920C-5ED0-AB1C-63DB35B54E97}"/>
              </a:ext>
            </a:extLst>
          </p:cNvPr>
          <p:cNvGraphicFramePr>
            <a:graphicFrameLocks noGrp="1"/>
          </p:cNvGraphicFramePr>
          <p:nvPr>
            <p:extLst>
              <p:ext uri="{D42A27DB-BD31-4B8C-83A1-F6EECF244321}">
                <p14:modId xmlns:p14="http://schemas.microsoft.com/office/powerpoint/2010/main" val="601139792"/>
              </p:ext>
            </p:extLst>
          </p:nvPr>
        </p:nvGraphicFramePr>
        <p:xfrm>
          <a:off x="6210397" y="4202188"/>
          <a:ext cx="2028850" cy="2054986"/>
        </p:xfrm>
        <a:graphic>
          <a:graphicData uri="http://schemas.openxmlformats.org/drawingml/2006/table">
            <a:tbl>
              <a:tblPr firstRow="1" bandRow="1">
                <a:tableStyleId>{2D5ABB26-0587-4C30-8999-92F81FD0307C}</a:tableStyleId>
              </a:tblPr>
              <a:tblGrid>
                <a:gridCol w="2028850">
                  <a:extLst>
                    <a:ext uri="{9D8B030D-6E8A-4147-A177-3AD203B41FA5}">
                      <a16:colId xmlns:a16="http://schemas.microsoft.com/office/drawing/2014/main" val="1983544473"/>
                    </a:ext>
                  </a:extLst>
                </a:gridCol>
              </a:tblGrid>
              <a:tr h="571997">
                <a:tc>
                  <a:txBody>
                    <a:bodyPr/>
                    <a:lstStyle/>
                    <a:p>
                      <a:r>
                        <a:rPr lang="pl-PL" sz="1600" b="1" dirty="0">
                          <a:latin typeface="Arial" panose="020B0604020202020204" pitchFamily="34" charset="0"/>
                          <a:cs typeface="Arial" panose="020B0604020202020204" pitchFamily="34" charset="0"/>
                        </a:rPr>
                        <a:t>Doświadczenie zawodowe do 5 lat</a:t>
                      </a:r>
                      <a:endParaRPr lang="pl-PL" sz="12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53633991"/>
                  </a:ext>
                </a:extLst>
              </a:tr>
              <a:tr h="829396">
                <a:tc>
                  <a:txBody>
                    <a:bodyPr/>
                    <a:lstStyle/>
                    <a:p>
                      <a:r>
                        <a:rPr lang="pl-PL" sz="2400" b="1" dirty="0">
                          <a:latin typeface="Arial" panose="020B0604020202020204" pitchFamily="34" charset="0"/>
                          <a:cs typeface="Arial" panose="020B0604020202020204" pitchFamily="34" charset="0"/>
                        </a:rPr>
                        <a:t>54,3%</a:t>
                      </a:r>
                    </a:p>
                    <a:p>
                      <a:r>
                        <a:rPr lang="pl-PL" sz="1400" b="0" dirty="0">
                          <a:latin typeface="Arial" panose="020B0604020202020204" pitchFamily="34" charset="0"/>
                          <a:cs typeface="Arial" panose="020B0604020202020204" pitchFamily="34" charset="0"/>
                        </a:rPr>
                        <a:t>1107 osób</a:t>
                      </a:r>
                    </a:p>
                  </a:txBody>
                  <a:tcPr/>
                </a:tc>
                <a:extLst>
                  <a:ext uri="{0D108BD9-81ED-4DB2-BD59-A6C34878D82A}">
                    <a16:rowId xmlns:a16="http://schemas.microsoft.com/office/drawing/2014/main" val="1882775854"/>
                  </a:ext>
                </a:extLst>
              </a:tr>
              <a:tr h="285999">
                <a:tc>
                  <a:txBody>
                    <a:bodyPr/>
                    <a:lstStyle/>
                    <a:p>
                      <a:endParaRPr lang="pl-PL"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0976398"/>
                  </a:ext>
                </a:extLst>
              </a:tr>
              <a:tr h="341670">
                <a:tc>
                  <a:txBody>
                    <a:bodyPr/>
                    <a:lstStyle/>
                    <a:p>
                      <a:endParaRPr lang="pl-PL" sz="1400" dirty="0"/>
                    </a:p>
                  </a:txBody>
                  <a:tcPr/>
                </a:tc>
                <a:extLst>
                  <a:ext uri="{0D108BD9-81ED-4DB2-BD59-A6C34878D82A}">
                    <a16:rowId xmlns:a16="http://schemas.microsoft.com/office/drawing/2014/main" val="1218462687"/>
                  </a:ext>
                </a:extLst>
              </a:tr>
            </a:tbl>
          </a:graphicData>
        </a:graphic>
      </p:graphicFrame>
      <p:grpSp>
        <p:nvGrpSpPr>
          <p:cNvPr id="3" name="Group 29">
            <a:extLst>
              <a:ext uri="{FF2B5EF4-FFF2-40B4-BE49-F238E27FC236}">
                <a16:creationId xmlns:a16="http://schemas.microsoft.com/office/drawing/2014/main" id="{A8015876-DC9C-C802-9193-069E48DB0442}"/>
              </a:ext>
            </a:extLst>
          </p:cNvPr>
          <p:cNvGrpSpPr/>
          <p:nvPr/>
        </p:nvGrpSpPr>
        <p:grpSpPr>
          <a:xfrm>
            <a:off x="0" y="-7633"/>
            <a:ext cx="12192000" cy="1024283"/>
            <a:chOff x="0" y="0"/>
            <a:chExt cx="4574327" cy="406438"/>
          </a:xfrm>
          <a:solidFill>
            <a:schemeClr val="accent4">
              <a:lumMod val="60000"/>
              <a:lumOff val="40000"/>
            </a:schemeClr>
          </a:solidFill>
        </p:grpSpPr>
        <p:sp>
          <p:nvSpPr>
            <p:cNvPr id="9" name="Freeform 30">
              <a:extLst>
                <a:ext uri="{FF2B5EF4-FFF2-40B4-BE49-F238E27FC236}">
                  <a16:creationId xmlns:a16="http://schemas.microsoft.com/office/drawing/2014/main" id="{B5C33F5D-78E1-E503-665D-1E58A651EDD9}"/>
                </a:ext>
              </a:extLst>
            </p:cNvPr>
            <p:cNvSpPr/>
            <p:nvPr/>
          </p:nvSpPr>
          <p:spPr>
            <a:xfrm>
              <a:off x="0" y="0"/>
              <a:ext cx="4574327" cy="406438"/>
            </a:xfrm>
            <a:custGeom>
              <a:avLst/>
              <a:gdLst/>
              <a:ahLst/>
              <a:cxnLst/>
              <a:rect l="l" t="t" r="r" b="b"/>
              <a:pathLst>
                <a:path w="4574327" h="406438">
                  <a:moveTo>
                    <a:pt x="0" y="0"/>
                  </a:moveTo>
                  <a:lnTo>
                    <a:pt x="4574327" y="0"/>
                  </a:lnTo>
                  <a:lnTo>
                    <a:pt x="4574327" y="406438"/>
                  </a:lnTo>
                  <a:lnTo>
                    <a:pt x="0" y="406438"/>
                  </a:lnTo>
                  <a:close/>
                </a:path>
              </a:pathLst>
            </a:custGeom>
            <a:grp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black"/>
                </a:solidFill>
                <a:effectLst/>
                <a:uLnTx/>
                <a:uFillTx/>
              </a:endParaRPr>
            </a:p>
          </p:txBody>
        </p:sp>
        <p:sp>
          <p:nvSpPr>
            <p:cNvPr id="14" name="TextBox 31">
              <a:extLst>
                <a:ext uri="{FF2B5EF4-FFF2-40B4-BE49-F238E27FC236}">
                  <a16:creationId xmlns:a16="http://schemas.microsoft.com/office/drawing/2014/main" id="{808E2D48-60C8-1534-0BB5-7B086AD20E50}"/>
                </a:ext>
              </a:extLst>
            </p:cNvPr>
            <p:cNvSpPr txBox="1"/>
            <p:nvPr/>
          </p:nvSpPr>
          <p:spPr>
            <a:xfrm>
              <a:off x="0" y="-38100"/>
              <a:ext cx="4574327" cy="444538"/>
            </a:xfrm>
            <a:prstGeom prst="rect">
              <a:avLst/>
            </a:prstGeom>
            <a:grpFill/>
          </p:spPr>
          <p:txBody>
            <a:bodyPr lIns="50800" tIns="50800" rIns="50800" bIns="50800" rtlCol="0" anchor="ctr"/>
            <a:lstStyle/>
            <a:p>
              <a:pPr marL="0" marR="0" lvl="0" indent="0" algn="ctr" defTabSz="914400" eaLnBrk="1" fontAlgn="auto" latinLnBrk="0" hangingPunct="1">
                <a:lnSpc>
                  <a:spcPts val="2659"/>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grpSp>
      <p:sp>
        <p:nvSpPr>
          <p:cNvPr id="15" name="TextBox 36">
            <a:extLst>
              <a:ext uri="{FF2B5EF4-FFF2-40B4-BE49-F238E27FC236}">
                <a16:creationId xmlns:a16="http://schemas.microsoft.com/office/drawing/2014/main" id="{AE7C12EA-1AA8-E6E1-E237-AF6CE8AA0247}"/>
              </a:ext>
            </a:extLst>
          </p:cNvPr>
          <p:cNvSpPr txBox="1"/>
          <p:nvPr/>
        </p:nvSpPr>
        <p:spPr>
          <a:xfrm>
            <a:off x="730872" y="76806"/>
            <a:ext cx="10769833" cy="819327"/>
          </a:xfrm>
          <a:prstGeom prst="rect">
            <a:avLst/>
          </a:prstGeom>
        </p:spPr>
        <p:txBody>
          <a:bodyPr lIns="0" tIns="0" rIns="0" bIns="0" rtlCol="0" anchor="t">
            <a:spAutoFit/>
          </a:bodyPr>
          <a:lstStyle/>
          <a:p>
            <a:pPr>
              <a:lnSpc>
                <a:spcPts val="6999"/>
              </a:lnSpc>
            </a:pPr>
            <a:r>
              <a:rPr lang="pl-PL" sz="4999" b="1" spc="99" dirty="0">
                <a:solidFill>
                  <a:prstClr val="black"/>
                </a:solidFill>
                <a:latin typeface="Garet Bold"/>
                <a:ea typeface="Garet Bold"/>
                <a:cs typeface="Garet Bold"/>
                <a:sym typeface="Garet Bold"/>
              </a:rPr>
              <a:t>STRUKTURA BEZROBOCIA</a:t>
            </a:r>
            <a:endParaRPr lang="en-US" sz="4999" b="1" spc="99" dirty="0">
              <a:solidFill>
                <a:prstClr val="black"/>
              </a:solidFill>
              <a:latin typeface="Garet Bold"/>
              <a:ea typeface="Garet Bold"/>
              <a:cs typeface="Garet Bold"/>
              <a:sym typeface="Garet Bold"/>
            </a:endParaRPr>
          </a:p>
        </p:txBody>
      </p:sp>
      <p:sp>
        <p:nvSpPr>
          <p:cNvPr id="16" name="TextBox 43">
            <a:extLst>
              <a:ext uri="{FF2B5EF4-FFF2-40B4-BE49-F238E27FC236}">
                <a16:creationId xmlns:a16="http://schemas.microsoft.com/office/drawing/2014/main" id="{7D9640ED-DA94-B992-664F-94BC2FEA0DA9}"/>
              </a:ext>
            </a:extLst>
          </p:cNvPr>
          <p:cNvSpPr txBox="1"/>
          <p:nvPr/>
        </p:nvSpPr>
        <p:spPr>
          <a:xfrm>
            <a:off x="10024969" y="299013"/>
            <a:ext cx="2743103" cy="385618"/>
          </a:xfrm>
          <a:prstGeom prst="rect">
            <a:avLst/>
          </a:prstGeom>
        </p:spPr>
        <p:txBody>
          <a:bodyPr lIns="0" tIns="0" rIns="0" bIns="0" rtlCol="0" anchor="t">
            <a:spAutoFit/>
          </a:bodyPr>
          <a:lstStyle/>
          <a:p>
            <a:pPr>
              <a:lnSpc>
                <a:spcPts val="3220"/>
              </a:lnSpc>
            </a:pPr>
            <a:r>
              <a:rPr lang="pl-PL" sz="2300" b="1" dirty="0">
                <a:solidFill>
                  <a:prstClr val="black"/>
                </a:solidFill>
                <a:latin typeface="Garet Bold"/>
                <a:ea typeface="Garet Bold"/>
                <a:cs typeface="Garet Bold"/>
                <a:sym typeface="Garet Bold"/>
              </a:rPr>
              <a:t>Kwiecień 2025</a:t>
            </a:r>
            <a:endParaRPr lang="en-US" sz="2300" b="1" dirty="0">
              <a:solidFill>
                <a:prstClr val="black"/>
              </a:solidFill>
              <a:latin typeface="Garet Bold"/>
              <a:ea typeface="Garet Bold"/>
              <a:cs typeface="Garet Bold"/>
              <a:sym typeface="Garet Bold"/>
            </a:endParaRPr>
          </a:p>
        </p:txBody>
      </p:sp>
    </p:spTree>
    <p:extLst>
      <p:ext uri="{BB962C8B-B14F-4D97-AF65-F5344CB8AC3E}">
        <p14:creationId xmlns:p14="http://schemas.microsoft.com/office/powerpoint/2010/main" val="244028779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7206</TotalTime>
  <Words>1401</Words>
  <Application>Microsoft Office PowerPoint</Application>
  <PresentationFormat>Panoramiczny</PresentationFormat>
  <Paragraphs>320</Paragraphs>
  <Slides>12</Slides>
  <Notes>2</Notes>
  <HiddenSlides>0</HiddenSlides>
  <MMClips>0</MMClips>
  <ScaleCrop>false</ScaleCrop>
  <HeadingPairs>
    <vt:vector size="6" baseType="variant">
      <vt:variant>
        <vt:lpstr>Używane czcionki</vt:lpstr>
      </vt:variant>
      <vt:variant>
        <vt:i4>6</vt:i4>
      </vt:variant>
      <vt:variant>
        <vt:lpstr>Motyw</vt:lpstr>
      </vt:variant>
      <vt:variant>
        <vt:i4>2</vt:i4>
      </vt:variant>
      <vt:variant>
        <vt:lpstr>Tytuły slajdów</vt:lpstr>
      </vt:variant>
      <vt:variant>
        <vt:i4>12</vt:i4>
      </vt:variant>
    </vt:vector>
  </HeadingPairs>
  <TitlesOfParts>
    <vt:vector size="20" baseType="lpstr">
      <vt:lpstr>Arial</vt:lpstr>
      <vt:lpstr>Calibri</vt:lpstr>
      <vt:lpstr>Calibri Light</vt:lpstr>
      <vt:lpstr>Garet Bold</vt:lpstr>
      <vt:lpstr>Garet Ultra-Bold</vt:lpstr>
      <vt:lpstr>Segoe UI Historic</vt:lpstr>
      <vt:lpstr>Motyw pakietu Office</vt:lpstr>
      <vt:lpstr>Office Theme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Barbara Wszol</dc:creator>
  <cp:lastModifiedBy>Barbara Wszol</cp:lastModifiedBy>
  <cp:revision>414</cp:revision>
  <cp:lastPrinted>2025-06-02T12:42:05Z</cp:lastPrinted>
  <dcterms:created xsi:type="dcterms:W3CDTF">2024-10-30T08:08:50Z</dcterms:created>
  <dcterms:modified xsi:type="dcterms:W3CDTF">2025-06-04T11:28:58Z</dcterms:modified>
</cp:coreProperties>
</file>